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449" r:id="rId3"/>
    <p:sldId id="450" r:id="rId4"/>
    <p:sldId id="451" r:id="rId5"/>
    <p:sldId id="448" r:id="rId6"/>
    <p:sldId id="388" r:id="rId7"/>
    <p:sldId id="390" r:id="rId8"/>
    <p:sldId id="391" r:id="rId9"/>
    <p:sldId id="392" r:id="rId10"/>
    <p:sldId id="393" r:id="rId11"/>
    <p:sldId id="382" r:id="rId12"/>
    <p:sldId id="402" r:id="rId13"/>
    <p:sldId id="387" r:id="rId14"/>
    <p:sldId id="420" r:id="rId15"/>
    <p:sldId id="444" r:id="rId16"/>
    <p:sldId id="445" r:id="rId17"/>
    <p:sldId id="446" r:id="rId18"/>
    <p:sldId id="421" r:id="rId19"/>
    <p:sldId id="424" r:id="rId20"/>
    <p:sldId id="426" r:id="rId21"/>
    <p:sldId id="425" r:id="rId22"/>
    <p:sldId id="427" r:id="rId23"/>
    <p:sldId id="428" r:id="rId24"/>
    <p:sldId id="429" r:id="rId25"/>
    <p:sldId id="430" r:id="rId26"/>
    <p:sldId id="431" r:id="rId27"/>
    <p:sldId id="432" r:id="rId28"/>
    <p:sldId id="318" r:id="rId29"/>
    <p:sldId id="434" r:id="rId30"/>
    <p:sldId id="435" r:id="rId31"/>
    <p:sldId id="447" r:id="rId32"/>
    <p:sldId id="442" r:id="rId33"/>
    <p:sldId id="436" r:id="rId34"/>
    <p:sldId id="437" r:id="rId35"/>
    <p:sldId id="438" r:id="rId36"/>
    <p:sldId id="439" r:id="rId37"/>
    <p:sldId id="440" r:id="rId38"/>
    <p:sldId id="441" r:id="rId39"/>
    <p:sldId id="443" r:id="rId40"/>
    <p:sldId id="433" r:id="rId41"/>
  </p:sldIdLst>
  <p:sldSz cx="9144000" cy="6859588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60" d="100"/>
          <a:sy n="60" d="100"/>
        </p:scale>
        <p:origin x="-2021" y="-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2024-10-13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2024-10-13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2024-10-13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2024-10-13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jpe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170.png"/><Relationship Id="rId9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jpe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jpeg"/><Relationship Id="rId7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30.png"/><Relationship Id="rId4" Type="http://schemas.openxmlformats.org/officeDocument/2006/relationships/image" Target="../media/image170.png"/><Relationship Id="rId9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jpe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36.png"/><Relationship Id="rId5" Type="http://schemas.openxmlformats.org/officeDocument/2006/relationships/image" Target="../media/image18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jpe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37.png"/><Relationship Id="rId5" Type="http://schemas.openxmlformats.org/officeDocument/2006/relationships/image" Target="../media/image18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jpe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39.png"/><Relationship Id="rId5" Type="http://schemas.openxmlformats.org/officeDocument/2006/relationships/image" Target="../media/image18.png"/><Relationship Id="rId10" Type="http://schemas.openxmlformats.org/officeDocument/2006/relationships/image" Target="../media/image38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jpe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.jpeg"/><Relationship Id="rId7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0.pn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/>
          <p:cNvSpPr txBox="1"/>
          <p:nvPr/>
        </p:nvSpPr>
        <p:spPr>
          <a:xfrm>
            <a:off x="2133600" y="534988"/>
            <a:ext cx="4383088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3600" dirty="0">
                <a:latin typeface="Calibri" panose="020F0502020204030204" pitchFamily="34" charset="0"/>
                <a:ea typeface="HY신명조"/>
              </a:rPr>
              <a:t>Machine Vision </a:t>
            </a:r>
            <a:r>
              <a:rPr lang="en-GB" altLang="x-none" sz="3600" b="1" dirty="0">
                <a:latin typeface="Calibri" panose="020F0502020204030204" pitchFamily="34" charset="0"/>
                <a:ea typeface="HY신명조"/>
              </a:rPr>
              <a:t>CHC6781</a:t>
            </a:r>
            <a:endParaRPr sz="3600" dirty="0">
              <a:latin typeface="Calibri" panose="020F0502020204030204" pitchFamily="34" charset="0"/>
              <a:ea typeface="HY신명조"/>
            </a:endParaRPr>
          </a:p>
          <a:p>
            <a:pPr algn="ctr">
              <a:buNone/>
            </a:pPr>
            <a:r>
              <a:rPr lang="en-GB" altLang="x-none" sz="3600" b="1" dirty="0">
                <a:latin typeface="Calibri" panose="020F0502020204030204" pitchFamily="34" charset="0"/>
                <a:ea typeface="HY신명조"/>
              </a:rPr>
              <a:t> </a:t>
            </a:r>
            <a:endParaRPr sz="3600" dirty="0">
              <a:latin typeface="Calibri" panose="020F0502020204030204" pitchFamily="34" charset="0"/>
              <a:ea typeface="HY신명조"/>
            </a:endParaRPr>
          </a:p>
        </p:txBody>
      </p:sp>
      <p:pic>
        <p:nvPicPr>
          <p:cNvPr id="614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TextBox 10"/>
          <p:cNvSpPr txBox="1"/>
          <p:nvPr/>
        </p:nvSpPr>
        <p:spPr>
          <a:xfrm>
            <a:off x="2133600" y="1847850"/>
            <a:ext cx="4383088" cy="4778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smtClean="0">
                <a:latin typeface="Calibri" panose="020F0502020204030204" pitchFamily="34" charset="0"/>
                <a:ea typeface="HY신명조"/>
              </a:rPr>
              <a:t>Lecture </a:t>
            </a:r>
            <a:r>
              <a:rPr lang="en-US" altLang="ko-KR" sz="2500" dirty="0" smtClean="0">
                <a:latin typeface="Calibri" panose="020F0502020204030204" pitchFamily="34" charset="0"/>
                <a:ea typeface="HY신명조"/>
              </a:rPr>
              <a:t>3:</a:t>
            </a:r>
            <a:endParaRPr sz="2500" dirty="0"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1" name="TextBox 11"/>
          <p:cNvSpPr txBox="1"/>
          <p:nvPr/>
        </p:nvSpPr>
        <p:spPr>
          <a:xfrm>
            <a:off x="381000" y="2754174"/>
            <a:ext cx="83820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Loss Functions and Optimization</a:t>
            </a:r>
            <a:endParaRPr sz="2500" b="1" dirty="0">
              <a:latin typeface="Times New Roman" panose="02020603050405020304" pitchFamily="18" charset="0"/>
              <a:ea typeface="HY신명조"/>
            </a:endParaRPr>
          </a:p>
        </p:txBody>
      </p:sp>
      <p:sp>
        <p:nvSpPr>
          <p:cNvPr id="6152" name="TextBox 12"/>
          <p:cNvSpPr txBox="1"/>
          <p:nvPr/>
        </p:nvSpPr>
        <p:spPr>
          <a:xfrm>
            <a:off x="2037080" y="3866356"/>
            <a:ext cx="5068888" cy="4778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Module Leader: Dr Happy N. Monday</a:t>
            </a:r>
            <a:endParaRPr sz="2500" dirty="0"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3" name="TextBox 14"/>
          <p:cNvSpPr txBox="1"/>
          <p:nvPr/>
        </p:nvSpPr>
        <p:spPr>
          <a:xfrm>
            <a:off x="1828800" y="5160963"/>
            <a:ext cx="5181600" cy="479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Email: </a:t>
            </a:r>
            <a:r>
              <a:rPr lang="en-US" altLang="ko-KR" sz="2500" dirty="0">
                <a:solidFill>
                  <a:srgbClr val="FF0000"/>
                </a:solidFill>
                <a:latin typeface="Calibri" panose="020F0502020204030204" pitchFamily="34" charset="0"/>
                <a:ea typeface="HY신명조"/>
              </a:rPr>
              <a:t>happy.monday@zy.cdut.edu.cn</a:t>
            </a:r>
            <a:endParaRPr sz="2500" dirty="0">
              <a:solidFill>
                <a:srgbClr val="FF0000"/>
              </a:solidFill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4" name="TextBox 15"/>
          <p:cNvSpPr txBox="1"/>
          <p:nvPr/>
        </p:nvSpPr>
        <p:spPr>
          <a:xfrm>
            <a:off x="2133600" y="5618163"/>
            <a:ext cx="4383088" cy="479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Office: Room 8102</a:t>
            </a:r>
            <a:endParaRPr sz="2500" dirty="0"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5" name="TextBox 16"/>
          <p:cNvSpPr txBox="1"/>
          <p:nvPr/>
        </p:nvSpPr>
        <p:spPr>
          <a:xfrm>
            <a:off x="3505200" y="4779963"/>
            <a:ext cx="1676400" cy="403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000" dirty="0">
                <a:latin typeface="Calibri" panose="020F0502020204030204" pitchFamily="34" charset="0"/>
                <a:ea typeface="HY신명조"/>
              </a:rPr>
              <a:t>Contact via:</a:t>
            </a:r>
            <a:endParaRPr sz="2000" dirty="0">
              <a:latin typeface="Calibri" panose="020F0502020204030204" pitchFamily="34" charset="0"/>
              <a:ea typeface="HY신명조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762000" y="1487091"/>
            <a:ext cx="7872413" cy="57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500" b="1" dirty="0" err="1"/>
              <a:t>Intraclass</a:t>
            </a:r>
            <a:r>
              <a:rPr lang="en-US" sz="2500" b="1" dirty="0"/>
              <a:t> </a:t>
            </a:r>
            <a:r>
              <a:rPr lang="en-US" sz="2500" b="1" dirty="0" smtClean="0"/>
              <a:t>Variation</a:t>
            </a: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286794"/>
            <a:ext cx="6648450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/>
          <p:nvPr/>
        </p:nvSpPr>
        <p:spPr>
          <a:xfrm>
            <a:off x="219075" y="855663"/>
            <a:ext cx="8620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Recall from the last class: Problems of Recognition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619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381000" y="1067594"/>
            <a:ext cx="84582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457200" indent="-457200">
              <a:buFont typeface="Wingdings" pitchFamily="2" charset="2"/>
              <a:buChar char="v"/>
            </a:pPr>
            <a:endParaRPr lang="en-US" sz="2300" dirty="0"/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56"/>
          <a:stretch/>
        </p:blipFill>
        <p:spPr bwMode="auto">
          <a:xfrm>
            <a:off x="3810000" y="1683220"/>
            <a:ext cx="2686050" cy="193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10100" y="1236944"/>
            <a:ext cx="762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K=1</a:t>
            </a:r>
            <a:endParaRPr lang="en-US" sz="2300" dirty="0"/>
          </a:p>
        </p:txBody>
      </p:sp>
      <p:sp>
        <p:nvSpPr>
          <p:cNvPr id="9" name="Rectangle 8"/>
          <p:cNvSpPr/>
          <p:nvPr/>
        </p:nvSpPr>
        <p:spPr>
          <a:xfrm>
            <a:off x="7162800" y="1331972"/>
            <a:ext cx="7620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K=5</a:t>
            </a:r>
            <a:endParaRPr lang="en-US" sz="2300" dirty="0"/>
          </a:p>
        </p:txBody>
      </p:sp>
      <p:sp>
        <p:nvSpPr>
          <p:cNvPr id="3" name="Rectangle 2"/>
          <p:cNvSpPr/>
          <p:nvPr/>
        </p:nvSpPr>
        <p:spPr>
          <a:xfrm>
            <a:off x="228600" y="3654673"/>
            <a:ext cx="883920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dirty="0" smtClean="0"/>
              <a:t>Instead of copying label from nearest neighbor, take majority vote from K closest points</a:t>
            </a:r>
            <a:endParaRPr lang="en-US" sz="1900" dirty="0"/>
          </a:p>
        </p:txBody>
      </p:sp>
      <p:sp>
        <p:nvSpPr>
          <p:cNvPr id="11" name="Rectangle 1"/>
          <p:cNvSpPr/>
          <p:nvPr/>
        </p:nvSpPr>
        <p:spPr>
          <a:xfrm>
            <a:off x="76200" y="686594"/>
            <a:ext cx="8620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/>
              <a:t>F</a:t>
            </a:r>
            <a:r>
              <a:rPr lang="en-US" sz="3000" b="1" dirty="0" smtClean="0"/>
              <a:t>rom the last class: Data-driven approach, KNN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38607" y="1301204"/>
            <a:ext cx="3282721" cy="2353469"/>
            <a:chOff x="3601872" y="2033227"/>
            <a:chExt cx="5480546" cy="4063567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872" y="2033227"/>
              <a:ext cx="5480546" cy="40635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Down Arrow 13"/>
            <p:cNvSpPr/>
            <p:nvPr/>
          </p:nvSpPr>
          <p:spPr>
            <a:xfrm>
              <a:off x="3962400" y="4572794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6019800" y="4572794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>
              <a:off x="5638800" y="4572794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5181600" y="4572794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7924800" y="4572794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8305800" y="4572794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8678839" y="4572794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7086600" y="4565058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6743131" y="4565058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6400800" y="4587804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7467600" y="4554479"/>
              <a:ext cx="152400" cy="3810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4" t="-4467"/>
          <a:stretch/>
        </p:blipFill>
        <p:spPr bwMode="auto">
          <a:xfrm>
            <a:off x="6448425" y="1639960"/>
            <a:ext cx="2619375" cy="202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457200" y="4460994"/>
            <a:ext cx="8534400" cy="492800"/>
            <a:chOff x="457200" y="4613394"/>
            <a:chExt cx="8534400" cy="645200"/>
          </a:xfrm>
        </p:grpSpPr>
        <p:sp>
          <p:nvSpPr>
            <p:cNvPr id="27" name="Rectangle 26"/>
            <p:cNvSpPr/>
            <p:nvPr/>
          </p:nvSpPr>
          <p:spPr>
            <a:xfrm>
              <a:off x="457200" y="4613394"/>
              <a:ext cx="8534400" cy="645200"/>
            </a:xfrm>
            <a:prstGeom prst="rect">
              <a:avLst/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/>
                <a:t>Train</a:t>
              </a:r>
              <a:endParaRPr lang="en-US" sz="23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858000" y="4613394"/>
              <a:ext cx="2133600" cy="6452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300" dirty="0" smtClean="0"/>
                <a:t>Test</a:t>
              </a:r>
              <a:endParaRPr lang="en-US" sz="2300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57200" y="5608200"/>
            <a:ext cx="6324600" cy="492800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/>
              <a:t>Train</a:t>
            </a:r>
            <a:endParaRPr lang="en-US" sz="2300" dirty="0"/>
          </a:p>
        </p:txBody>
      </p:sp>
      <p:sp>
        <p:nvSpPr>
          <p:cNvPr id="34" name="Rectangle 33"/>
          <p:cNvSpPr/>
          <p:nvPr/>
        </p:nvSpPr>
        <p:spPr>
          <a:xfrm>
            <a:off x="6781800" y="5599155"/>
            <a:ext cx="2133600" cy="4928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 smtClean="0"/>
              <a:t>Test</a:t>
            </a:r>
            <a:endParaRPr lang="en-US" sz="2300" dirty="0"/>
          </a:p>
        </p:txBody>
      </p:sp>
      <p:sp>
        <p:nvSpPr>
          <p:cNvPr id="35" name="Rectangle 34"/>
          <p:cNvSpPr/>
          <p:nvPr/>
        </p:nvSpPr>
        <p:spPr>
          <a:xfrm>
            <a:off x="4648200" y="5614391"/>
            <a:ext cx="2133600" cy="492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300" dirty="0" smtClean="0"/>
              <a:t>Validation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417648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8"/>
          <a:stretch/>
        </p:blipFill>
        <p:spPr bwMode="auto">
          <a:xfrm>
            <a:off x="542567" y="1067594"/>
            <a:ext cx="1305851" cy="1163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1868891" y="1524794"/>
            <a:ext cx="645709" cy="101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66988" y="1219994"/>
            <a:ext cx="12430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f</a:t>
            </a:r>
            <a:r>
              <a:rPr lang="en-US" sz="2500" dirty="0" smtClean="0"/>
              <a:t>(</a:t>
            </a:r>
            <a:r>
              <a:rPr lang="en-US" sz="2500" b="1" dirty="0" err="1" smtClean="0">
                <a:solidFill>
                  <a:schemeClr val="accent1"/>
                </a:solidFill>
              </a:rPr>
              <a:t>x</a:t>
            </a:r>
            <a:r>
              <a:rPr lang="en-US" sz="2500" dirty="0" err="1" smtClean="0"/>
              <a:t>,</a:t>
            </a:r>
            <a:r>
              <a:rPr lang="en-US" sz="2500" dirty="0" err="1" smtClean="0">
                <a:solidFill>
                  <a:srgbClr val="FF0000"/>
                </a:solidFill>
              </a:rPr>
              <a:t>W</a:t>
            </a:r>
            <a:r>
              <a:rPr lang="en-US" sz="2500" dirty="0" smtClean="0"/>
              <a:t>)</a:t>
            </a:r>
            <a:endParaRPr lang="en-US" sz="25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05200" y="1524794"/>
            <a:ext cx="435989" cy="101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90800" y="2286794"/>
            <a:ext cx="15772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Parameters or weights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200400" y="1677194"/>
            <a:ext cx="0" cy="4100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990850" y="1981994"/>
            <a:ext cx="55721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 smtClean="0">
                <a:solidFill>
                  <a:srgbClr val="FF0000"/>
                </a:solidFill>
              </a:rPr>
              <a:t>W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038600" y="1194931"/>
            <a:ext cx="190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3</a:t>
            </a:r>
            <a:r>
              <a:rPr lang="en-US" sz="2000" b="1" dirty="0" smtClean="0"/>
              <a:t> </a:t>
            </a:r>
            <a:r>
              <a:rPr lang="en-US" sz="2000" dirty="0" smtClean="0"/>
              <a:t>categories, giving the class score</a:t>
            </a:r>
            <a:endParaRPr lang="en-US" sz="20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2594"/>
            <a:ext cx="5465189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238" y="1882775"/>
            <a:ext cx="3185362" cy="2309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096000" y="1143794"/>
                <a:ext cx="289560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500" b="0" i="1" dirty="0" smtClean="0">
                        <a:latin typeface="Cambria Math"/>
                      </a:rPr>
                      <m:t>=</m:t>
                    </m:r>
                    <m:r>
                      <a:rPr lang="en-US" sz="2500" b="0" i="1" dirty="0" smtClean="0">
                        <a:latin typeface="Cambria Math"/>
                      </a:rPr>
                      <m:t>𝑊𝑥</m:t>
                    </m:r>
                    <m:r>
                      <a:rPr lang="en-US" sz="2500" b="0" i="1" dirty="0" smtClean="0">
                        <a:latin typeface="Cambria Math"/>
                      </a:rPr>
                      <m:t>+</m:t>
                    </m:r>
                    <m:r>
                      <a:rPr lang="en-US" sz="2500" b="0" i="1" dirty="0" smtClean="0">
                        <a:latin typeface="Cambria Math"/>
                      </a:rPr>
                      <m:t>𝑏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43794"/>
                <a:ext cx="2895600" cy="477054"/>
              </a:xfrm>
              <a:prstGeom prst="rect">
                <a:avLst/>
              </a:prstGeom>
              <a:blipFill rotWithShape="1">
                <a:blip r:embed="rId7"/>
                <a:stretch>
                  <a:fillRect l="-3368" t="-8974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1"/>
          <p:cNvSpPr/>
          <p:nvPr/>
        </p:nvSpPr>
        <p:spPr>
          <a:xfrm>
            <a:off x="762000" y="610394"/>
            <a:ext cx="69342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Recall from the last class: Linear Classifier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991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413982" y="1448594"/>
            <a:ext cx="111001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/>
              <a:t>TODO:</a:t>
            </a:r>
            <a:endParaRPr lang="en-US" sz="2500" b="1" dirty="0"/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7"/>
          <a:stretch/>
        </p:blipFill>
        <p:spPr bwMode="auto">
          <a:xfrm>
            <a:off x="3753998" y="2210594"/>
            <a:ext cx="5313802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2400" y="1905794"/>
            <a:ext cx="3733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1. Define a </a:t>
            </a:r>
            <a:r>
              <a:rPr lang="en-US" sz="2300" b="1" dirty="0" smtClean="0"/>
              <a:t>loss function </a:t>
            </a:r>
            <a:r>
              <a:rPr lang="en-US" sz="2300" dirty="0" smtClean="0"/>
              <a:t>that quantifies our unhappiness with the scores across the training data.</a:t>
            </a:r>
            <a:endParaRPr lang="en-US" sz="2300" dirty="0"/>
          </a:p>
        </p:txBody>
      </p:sp>
      <p:sp>
        <p:nvSpPr>
          <p:cNvPr id="9" name="Rectangle 8"/>
          <p:cNvSpPr/>
          <p:nvPr/>
        </p:nvSpPr>
        <p:spPr>
          <a:xfrm>
            <a:off x="152400" y="3776058"/>
            <a:ext cx="360159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2. Come up with a way of efficiently finding the parameters that minimize the loss function </a:t>
            </a:r>
            <a:r>
              <a:rPr lang="en-US" sz="2300" b="1" dirty="0" smtClean="0"/>
              <a:t>(Optimization)</a:t>
            </a:r>
            <a:endParaRPr lang="en-US" sz="2300" b="1" dirty="0"/>
          </a:p>
        </p:txBody>
      </p:sp>
      <p:sp>
        <p:nvSpPr>
          <p:cNvPr id="10" name="Rectangle 1"/>
          <p:cNvSpPr/>
          <p:nvPr/>
        </p:nvSpPr>
        <p:spPr>
          <a:xfrm>
            <a:off x="1143000" y="686594"/>
            <a:ext cx="66294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Recall from the last class: Linear Classifier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72288" y="1194930"/>
            <a:ext cx="1905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10 </a:t>
            </a:r>
            <a:r>
              <a:rPr lang="en-US" sz="2000" dirty="0" smtClean="0"/>
              <a:t>categories, giving the class score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0242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3276600" y="457994"/>
            <a:ext cx="2590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726631"/>
            <a:ext cx="86867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The loss function is a method of evaluating how well the machine learning algorithm models the featured dataset. In order words, loss function are a measurement of how good the model is in terms of predicting the expected outcome.</a:t>
            </a:r>
            <a:endParaRPr lang="en-US" sz="3000" dirty="0"/>
          </a:p>
        </p:txBody>
      </p:sp>
      <p:sp>
        <p:nvSpPr>
          <p:cNvPr id="6" name="Rectangle 5"/>
          <p:cNvSpPr/>
          <p:nvPr/>
        </p:nvSpPr>
        <p:spPr>
          <a:xfrm>
            <a:off x="228600" y="4450934"/>
            <a:ext cx="86867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/>
              <a:t>A loss function measures the difference between predicted values and actual target values in a machine learning model.</a:t>
            </a:r>
          </a:p>
        </p:txBody>
      </p:sp>
    </p:spTree>
    <p:extLst>
      <p:ext uri="{BB962C8B-B14F-4D97-AF65-F5344CB8AC3E}">
        <p14:creationId xmlns:p14="http://schemas.microsoft.com/office/powerpoint/2010/main" val="1472168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2438400" y="550863"/>
            <a:ext cx="39624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Common 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726631"/>
            <a:ext cx="868679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600" b="1" dirty="0" smtClean="0"/>
              <a:t>Mean </a:t>
            </a:r>
            <a:r>
              <a:rPr lang="en-US" sz="2600" b="1" dirty="0"/>
              <a:t>Squared Error (MSE): </a:t>
            </a:r>
            <a:r>
              <a:rPr lang="en-US" sz="2600" dirty="0"/>
              <a:t>Measures the average squared difference between predicted and actual values</a:t>
            </a:r>
            <a:r>
              <a:rPr lang="en-US" sz="26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6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600" b="1" dirty="0" smtClean="0"/>
              <a:t>Cross-Entropy </a:t>
            </a:r>
            <a:r>
              <a:rPr lang="en-US" sz="2600" b="1" dirty="0"/>
              <a:t>Loss: </a:t>
            </a:r>
            <a:r>
              <a:rPr lang="en-US" sz="2600" dirty="0"/>
              <a:t>Used in classification tasks to measure the dissimilarity between predicted class probabilities and actual one-hot encoded labels</a:t>
            </a:r>
            <a:r>
              <a:rPr lang="en-US" sz="2600" dirty="0" smtClean="0"/>
              <a:t>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6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600" b="1" dirty="0" smtClean="0"/>
              <a:t>Mean </a:t>
            </a:r>
            <a:r>
              <a:rPr lang="en-US" sz="2600" b="1" dirty="0"/>
              <a:t>Absolute Error (MAE): </a:t>
            </a:r>
            <a:r>
              <a:rPr lang="en-US" sz="2600" dirty="0"/>
              <a:t>Measures the average absolute difference between predicted and actual values.</a:t>
            </a:r>
          </a:p>
        </p:txBody>
      </p:sp>
    </p:spTree>
    <p:extLst>
      <p:ext uri="{BB962C8B-B14F-4D97-AF65-F5344CB8AC3E}">
        <p14:creationId xmlns:p14="http://schemas.microsoft.com/office/powerpoint/2010/main" val="3861355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2438400" y="550863"/>
            <a:ext cx="5257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Common Loss Function Cont’d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726631"/>
            <a:ext cx="8686799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/>
              <a:t>Hinge </a:t>
            </a:r>
            <a:r>
              <a:rPr lang="en-US" sz="2300" b="1" dirty="0"/>
              <a:t>loss: </a:t>
            </a:r>
            <a:r>
              <a:rPr lang="en-US" sz="2300" dirty="0"/>
              <a:t>is a loss function used primarily in support vector machines for binary classification.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300" dirty="0" smtClean="0"/>
              <a:t>It </a:t>
            </a:r>
            <a:r>
              <a:rPr lang="en-US" sz="2300" dirty="0"/>
              <a:t>is specifically designed to encourage the model to have a margin of separation between data points of different classes.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300" dirty="0" smtClean="0"/>
              <a:t>In </a:t>
            </a:r>
            <a:r>
              <a:rPr lang="en-US" sz="2300" dirty="0"/>
              <a:t>binary classification, hinge loss penalizes misclassified examples linearly, and correctly classified examples receive a loss of zero if they are beyond a certain </a:t>
            </a:r>
            <a:r>
              <a:rPr lang="en-US" sz="2300" dirty="0" smtClean="0"/>
              <a:t>margin.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300" dirty="0" smtClean="0"/>
              <a:t>Hinge </a:t>
            </a:r>
            <a:r>
              <a:rPr lang="en-US" sz="2300" dirty="0"/>
              <a:t>loss is commonly used in SVMs because it is convex, leading to efficient optimization and good generalization performance.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1473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2438400" y="550863"/>
            <a:ext cx="5257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Common Loss Function Cont’d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726631"/>
            <a:ext cx="868679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SVM loss: </a:t>
            </a:r>
            <a:r>
              <a:rPr lang="en-US" sz="2400" dirty="0"/>
              <a:t>is the loss function used in the soft-margin variant of the Support Vector Machine algorithm.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In </a:t>
            </a:r>
            <a:r>
              <a:rPr lang="en-US" sz="2400" dirty="0"/>
              <a:t>SVM, the goal is to find a </a:t>
            </a:r>
            <a:r>
              <a:rPr lang="en-US" sz="2400" dirty="0" smtClean="0"/>
              <a:t>hyper-plane </a:t>
            </a:r>
            <a:r>
              <a:rPr lang="en-US" sz="2400" dirty="0"/>
              <a:t>that separates the data into two classes while maximizing the margin between the two classes.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In </a:t>
            </a:r>
            <a:r>
              <a:rPr lang="en-US" sz="2400" dirty="0"/>
              <a:t>practice, not all data points may be separable, so the soft-margin SVM allows some misclassification (soft constraints) to find a more flexible decision boundary.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SVM loss function is a combination of the hinge loss and a regularization term (usually L2 norm of the model weights).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93421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3276600" y="457994"/>
            <a:ext cx="2590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067594"/>
            <a:ext cx="86867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 smtClean="0"/>
              <a:t>Suppose: 3 training examples, 3 classes.</a:t>
            </a:r>
          </a:p>
          <a:p>
            <a:pPr algn="just"/>
            <a:r>
              <a:rPr lang="en-US" sz="2300" dirty="0" smtClean="0"/>
              <a:t>With some ‘W’ , the </a:t>
            </a:r>
            <a:r>
              <a:rPr lang="en-US" sz="2300" dirty="0" smtClean="0"/>
              <a:t>score for   </a:t>
            </a:r>
            <a:endParaRPr lang="en-US"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810000" y="1428740"/>
                <a:ext cx="289560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500" b="0" i="1" dirty="0" smtClean="0">
                        <a:latin typeface="Cambria Math"/>
                      </a:rPr>
                      <m:t>=</m:t>
                    </m:r>
                    <m:r>
                      <a:rPr lang="en-US" sz="2500" b="0" i="1" dirty="0" smtClean="0">
                        <a:latin typeface="Cambria Math"/>
                      </a:rPr>
                      <m:t>𝑊𝑥</m:t>
                    </m:r>
                  </m:oMath>
                </a14:m>
                <a:endParaRPr lang="en-US" sz="25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0" y="1428740"/>
                <a:ext cx="2895600" cy="477054"/>
              </a:xfrm>
              <a:prstGeom prst="rect">
                <a:avLst/>
              </a:prstGeom>
              <a:blipFill rotWithShape="1">
                <a:blip r:embed="rId4"/>
                <a:stretch>
                  <a:fillRect l="-3368" t="-8861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791201" y="1372394"/>
            <a:ext cx="9143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are:</a:t>
            </a:r>
            <a:endParaRPr lang="en-US" sz="3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97" y="2093576"/>
            <a:ext cx="4543303" cy="148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794"/>
            <a:ext cx="5076703" cy="159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69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3276600" y="457994"/>
            <a:ext cx="2590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067594"/>
            <a:ext cx="86867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 smtClean="0"/>
              <a:t>Suppose: 3 training examples, 3 classes.</a:t>
            </a:r>
          </a:p>
          <a:p>
            <a:pPr algn="just"/>
            <a:r>
              <a:rPr lang="en-US" sz="2300" dirty="0" smtClean="0"/>
              <a:t>With some ‘W’ , the score  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52800" y="1428740"/>
                <a:ext cx="289560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500" b="0" i="1" dirty="0" smtClean="0">
                        <a:latin typeface="Cambria Math"/>
                      </a:rPr>
                      <m:t>=</m:t>
                    </m:r>
                    <m:r>
                      <a:rPr lang="en-US" sz="2500" b="0" i="1" dirty="0" smtClean="0">
                        <a:latin typeface="Cambria Math"/>
                      </a:rPr>
                      <m:t>𝑊𝑥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1428740"/>
                <a:ext cx="2895600" cy="477054"/>
              </a:xfrm>
              <a:prstGeom prst="rect">
                <a:avLst/>
              </a:prstGeom>
              <a:blipFill rotWithShape="1">
                <a:blip r:embed="rId4"/>
                <a:stretch>
                  <a:fillRect l="-3368" t="-8861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257800" y="1372394"/>
            <a:ext cx="9143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are:</a:t>
            </a:r>
            <a:endParaRPr lang="en-US" sz="3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3576"/>
            <a:ext cx="4974431" cy="162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794"/>
            <a:ext cx="5076703" cy="159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86401" y="1840518"/>
            <a:ext cx="35813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A</a:t>
            </a:r>
            <a:r>
              <a:rPr lang="en-US" sz="2300" b="1" dirty="0" smtClean="0"/>
              <a:t> loss function </a:t>
            </a:r>
            <a:r>
              <a:rPr lang="en-US" sz="2300" dirty="0" smtClean="0"/>
              <a:t>tells how good our current classifier is</a:t>
            </a:r>
            <a:r>
              <a:rPr lang="en-US" sz="2300" b="1" dirty="0" smtClean="0"/>
              <a:t> </a:t>
            </a: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486400" y="2705775"/>
                <a:ext cx="3581399" cy="824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/>
                  <a:t>Given a dataset of examples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300" b="1" i="1" smtClean="0">
                              <a:latin typeface="Cambria Math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3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300" b="1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300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 smtClean="0"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3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300" b="1" i="1" smtClean="0">
                                      <a:latin typeface="Cambria Math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300" b="1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b="1" i="1" smtClean="0">
                                          <a:latin typeface="Cambria Math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300" b="1" i="1" smtClean="0">
                                          <a:latin typeface="Cambria Math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300" b="1" i="1" smtClean="0">
                              <a:latin typeface="Cambria Math"/>
                            </a:rPr>
                            <m:t>𝒊</m:t>
                          </m:r>
                          <m:r>
                            <a:rPr lang="en-US" sz="2300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sz="2300" b="1" i="1" smtClean="0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2300" b="1" i="1" smtClean="0">
                              <a:latin typeface="Cambria Math"/>
                            </a:rPr>
                            <m:t>𝑵</m:t>
                          </m:r>
                        </m:sup>
                      </m:sSubSup>
                    </m:oMath>
                  </m:oMathPara>
                </a14:m>
                <a:endParaRPr lang="en-US" sz="2300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2705775"/>
                <a:ext cx="3581399" cy="824136"/>
              </a:xfrm>
              <a:prstGeom prst="rect">
                <a:avLst/>
              </a:prstGeom>
              <a:blipFill rotWithShape="1">
                <a:blip r:embed="rId7"/>
                <a:stretch>
                  <a:fillRect l="-2385" t="-5185" r="-2385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10201" y="3596258"/>
                <a:ext cx="3581399" cy="1178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dirty="0" smtClean="0"/>
                  <a:t>, is the image</a:t>
                </a:r>
              </a:p>
              <a:p>
                <a:r>
                  <a:rPr lang="en-US" sz="23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dirty="0" smtClean="0"/>
                  <a:t>, is (integer) label</a:t>
                </a:r>
              </a:p>
              <a:p>
                <a:endParaRPr lang="en-US" sz="23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1" y="3596258"/>
                <a:ext cx="3581399" cy="1178079"/>
              </a:xfrm>
              <a:prstGeom prst="rect">
                <a:avLst/>
              </a:prstGeom>
              <a:blipFill rotWithShape="1">
                <a:blip r:embed="rId8"/>
                <a:stretch>
                  <a:fillRect l="-2555" t="-3627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5486400" y="4382175"/>
            <a:ext cx="35813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Loss over the dataset is a sum of loss over examples:</a:t>
            </a: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05400" y="5272658"/>
                <a:ext cx="3886199" cy="950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b="1" i="1" smtClean="0">
                          <a:latin typeface="Cambria Math"/>
                        </a:rPr>
                        <m:t>𝑳</m:t>
                      </m:r>
                      <m:r>
                        <a:rPr lang="en-US" sz="2300" b="1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300" b="1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300" b="1" i="1" smtClean="0">
                              <a:latin typeface="Cambria Math"/>
                            </a:rPr>
                            <m:t>𝟏</m:t>
                          </m:r>
                        </m:num>
                        <m:den>
                          <m:r>
                            <a:rPr lang="en-US" sz="2300" b="1" i="1" smtClean="0">
                              <a:latin typeface="Cambria Math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300" b="1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300" b="1" i="1" smtClean="0">
                              <a:latin typeface="Cambria Math"/>
                            </a:rPr>
                            <m:t>𝒊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3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300" b="1" i="1" smtClean="0">
                                  <a:latin typeface="Cambria Math"/>
                                </a:rPr>
                                <m:t>𝑳</m:t>
                              </m:r>
                            </m:e>
                            <m:sub>
                              <m:r>
                                <a:rPr lang="en-US" sz="23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US" sz="2300" b="1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300" b="1" i="1" smtClean="0">
                              <a:latin typeface="Cambria Math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300" b="1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300" b="1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300" b="1" i="1" smtClean="0">
                                      <a:latin typeface="Cambria Math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300" b="1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2300" b="1" i="1" smtClean="0">
                                  <a:latin typeface="Cambria Math"/>
                                </a:rPr>
                                <m:t>𝑾</m:t>
                              </m:r>
                            </m:e>
                          </m:d>
                          <m:r>
                            <a:rPr lang="en-US" sz="2300" b="1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300" b="1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300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300" b="1" i="1" smtClean="0">
                                  <a:latin typeface="Cambria Math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300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272658"/>
                <a:ext cx="3886199" cy="95096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980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627063"/>
            <a:ext cx="2828925" cy="5929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Class Rules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8"/>
          <p:cNvSpPr txBox="1"/>
          <p:nvPr/>
        </p:nvSpPr>
        <p:spPr>
          <a:xfrm>
            <a:off x="152400" y="1143794"/>
            <a:ext cx="7583805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Be on time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Bring your stuff (Pen, papers, folder, brain)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No pressing of phone, or gaming in the class. 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Habit of Effective learners.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Prepare for your coursework and exam on time.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Always revise your PPTs before and after class.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Have Fun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2608" r="5742" b="9514"/>
          <a:stretch>
            <a:fillRect/>
          </a:stretch>
        </p:blipFill>
        <p:spPr>
          <a:xfrm>
            <a:off x="6096000" y="4980334"/>
            <a:ext cx="3038475" cy="187925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229492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3276600" y="457994"/>
            <a:ext cx="2590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067594"/>
            <a:ext cx="86867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 smtClean="0"/>
              <a:t>Suppose: 3 training examples, 3 classes.</a:t>
            </a:r>
          </a:p>
          <a:p>
            <a:pPr algn="just"/>
            <a:r>
              <a:rPr lang="en-US" sz="2300" dirty="0" smtClean="0"/>
              <a:t>With some ‘W’ , the score  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52800" y="1428740"/>
                <a:ext cx="289560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500" b="0" i="1" dirty="0" smtClean="0">
                        <a:latin typeface="Cambria Math"/>
                      </a:rPr>
                      <m:t>=</m:t>
                    </m:r>
                    <m:r>
                      <a:rPr lang="en-US" sz="2500" b="0" i="1" dirty="0" smtClean="0">
                        <a:latin typeface="Cambria Math"/>
                      </a:rPr>
                      <m:t>𝑊𝑥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1428740"/>
                <a:ext cx="2895600" cy="477054"/>
              </a:xfrm>
              <a:prstGeom prst="rect">
                <a:avLst/>
              </a:prstGeom>
              <a:blipFill rotWithShape="1">
                <a:blip r:embed="rId4"/>
                <a:stretch>
                  <a:fillRect l="-3368" t="-8861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257800" y="1372394"/>
            <a:ext cx="9143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are:</a:t>
            </a:r>
            <a:endParaRPr lang="en-US" sz="3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3576"/>
            <a:ext cx="4974431" cy="162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794"/>
            <a:ext cx="5076703" cy="159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86401" y="1840518"/>
                <a:ext cx="3581399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b="1" dirty="0" smtClean="0"/>
                  <a:t>Multiclass SVM loss:</a:t>
                </a:r>
              </a:p>
              <a:p>
                <a:r>
                  <a:rPr lang="en-US" sz="2300" dirty="0" smtClean="0"/>
                  <a:t>Given an example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3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b="1" dirty="0" smtClean="0"/>
                  <a:t>)</a:t>
                </a:r>
                <a:endParaRPr lang="en-US" sz="23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1840518"/>
                <a:ext cx="3581399" cy="800219"/>
              </a:xfrm>
              <a:prstGeom prst="rect">
                <a:avLst/>
              </a:prstGeom>
              <a:blipFill rotWithShape="1">
                <a:blip r:embed="rId7"/>
                <a:stretch>
                  <a:fillRect l="-2381" t="-5344" b="-16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86401" y="2591594"/>
                <a:ext cx="3581399" cy="1178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dirty="0" smtClean="0"/>
                  <a:t>, is the image</a:t>
                </a:r>
              </a:p>
              <a:p>
                <a:r>
                  <a:rPr lang="en-US" sz="23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dirty="0" smtClean="0"/>
                  <a:t>, is (integer) label</a:t>
                </a:r>
              </a:p>
              <a:p>
                <a:endParaRPr lang="en-US" sz="23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2591594"/>
                <a:ext cx="3581399" cy="1178079"/>
              </a:xfrm>
              <a:prstGeom prst="rect">
                <a:avLst/>
              </a:prstGeom>
              <a:blipFill rotWithShape="1">
                <a:blip r:embed="rId8"/>
                <a:stretch>
                  <a:fillRect l="-2381" t="-3627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5410200" y="4115594"/>
            <a:ext cx="358139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The SVM loss has the form:</a:t>
            </a: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24450" y="4524226"/>
                <a:ext cx="3886199" cy="734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𝐿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0              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𝑖𝑓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+1  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50" y="4524226"/>
                <a:ext cx="3886199" cy="734368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34000" y="3291458"/>
                <a:ext cx="3733799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/>
                  <a:t>and using the shorthand for the scores vector: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𝒔</m:t>
                    </m:r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</a:rPr>
                      <m:t>𝒇</m:t>
                    </m:r>
                    <m:r>
                      <a:rPr lang="en-US" sz="20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/>
                      </a:rPr>
                      <m:t>𝑾</m:t>
                    </m:r>
                    <m:r>
                      <a:rPr lang="en-US" sz="20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291458"/>
                <a:ext cx="3733799" cy="800219"/>
              </a:xfrm>
              <a:prstGeom prst="rect">
                <a:avLst/>
              </a:prstGeom>
              <a:blipFill rotWithShape="1">
                <a:blip r:embed="rId10"/>
                <a:stretch>
                  <a:fillRect l="-2288" t="-5344" r="-1797" b="-16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31631" y="5286226"/>
                <a:ext cx="3255169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max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⁡(0,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+ 1)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31" y="5286226"/>
                <a:ext cx="3255169" cy="440249"/>
              </a:xfrm>
              <a:prstGeom prst="rect">
                <a:avLst/>
              </a:prstGeom>
              <a:blipFill rotWithShape="1">
                <a:blip r:embed="rId11"/>
                <a:stretch>
                  <a:fillRect l="-3371" t="-111111" b="-15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133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3276600" y="457994"/>
            <a:ext cx="2590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067594"/>
            <a:ext cx="86867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 smtClean="0"/>
              <a:t>Suppose: 3 training examples, 3 classes.</a:t>
            </a:r>
          </a:p>
          <a:p>
            <a:pPr algn="just"/>
            <a:r>
              <a:rPr lang="en-US" sz="2300" dirty="0" smtClean="0"/>
              <a:t>With some ‘W’ , the score  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52800" y="1428740"/>
                <a:ext cx="289560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500" b="0" i="1" dirty="0" smtClean="0">
                        <a:latin typeface="Cambria Math"/>
                      </a:rPr>
                      <m:t>=</m:t>
                    </m:r>
                    <m:r>
                      <a:rPr lang="en-US" sz="2500" b="0" i="1" dirty="0" smtClean="0">
                        <a:latin typeface="Cambria Math"/>
                      </a:rPr>
                      <m:t>𝑊𝑥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1428740"/>
                <a:ext cx="2895600" cy="477054"/>
              </a:xfrm>
              <a:prstGeom prst="rect">
                <a:avLst/>
              </a:prstGeom>
              <a:blipFill rotWithShape="1">
                <a:blip r:embed="rId4"/>
                <a:stretch>
                  <a:fillRect l="-3368" t="-8861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257800" y="1372394"/>
            <a:ext cx="9143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are:</a:t>
            </a:r>
            <a:endParaRPr lang="en-US" sz="3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3576"/>
            <a:ext cx="4974431" cy="162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794"/>
            <a:ext cx="5076703" cy="159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486401" y="1840518"/>
            <a:ext cx="358139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/>
              <a:t>Multiclass SVM loss: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5124450" y="4524226"/>
                <a:ext cx="3886199" cy="734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𝐿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/>
                            </a:rPr>
                            <m:t>𝑖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begChr m:val="{"/>
                              <m:endChr m:val=""/>
                              <m:ctrlPr>
                                <a:rPr lang="en-US" sz="1600" i="1" smtClean="0">
                                  <a:latin typeface="Cambria Math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600" i="1" smtClean="0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0              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𝑖𝑓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+1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  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>
                                          <a:latin typeface="Cambria Math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b="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600" b="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+1  </m:t>
                                  </m:r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𝑜𝑡h𝑒𝑟𝑤𝑖𝑠𝑒</m:t>
                                  </m:r>
                                </m:e>
                              </m:eqAr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450" y="4524226"/>
                <a:ext cx="3886199" cy="734368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31631" y="5286226"/>
                <a:ext cx="3255169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max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⁡(0,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+ 1)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631" y="5286226"/>
                <a:ext cx="3255169" cy="440249"/>
              </a:xfrm>
              <a:prstGeom prst="rect">
                <a:avLst/>
              </a:prstGeom>
              <a:blipFill rotWithShape="1">
                <a:blip r:embed="rId8"/>
                <a:stretch>
                  <a:fillRect l="-3371" t="-111111" b="-15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595" y="2225675"/>
            <a:ext cx="3598005" cy="2270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333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3276600" y="457994"/>
            <a:ext cx="2590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067594"/>
            <a:ext cx="8686799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 smtClean="0"/>
              <a:t>Suppose: 3 training examples, 3 classes.</a:t>
            </a:r>
          </a:p>
          <a:p>
            <a:pPr algn="just"/>
            <a:r>
              <a:rPr lang="en-US" sz="2300" dirty="0" smtClean="0"/>
              <a:t>With some ‘W’ , the score  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352800" y="1428740"/>
                <a:ext cx="2895600" cy="477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500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5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5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500" b="0" i="1" dirty="0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500" b="0" i="1" dirty="0" smtClean="0">
                        <a:latin typeface="Cambria Math"/>
                      </a:rPr>
                      <m:t>=</m:t>
                    </m:r>
                    <m:r>
                      <a:rPr lang="en-US" sz="2500" b="0" i="1" dirty="0" smtClean="0">
                        <a:latin typeface="Cambria Math"/>
                      </a:rPr>
                      <m:t>𝑊𝑥</m:t>
                    </m:r>
                  </m:oMath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1428740"/>
                <a:ext cx="2895600" cy="477054"/>
              </a:xfrm>
              <a:prstGeom prst="rect">
                <a:avLst/>
              </a:prstGeom>
              <a:blipFill rotWithShape="1">
                <a:blip r:embed="rId4"/>
                <a:stretch>
                  <a:fillRect l="-3368" t="-8861" b="-29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5257800" y="1372394"/>
            <a:ext cx="9143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000" dirty="0" smtClean="0"/>
              <a:t>are:</a:t>
            </a:r>
            <a:endParaRPr lang="en-US" sz="3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093576"/>
            <a:ext cx="4974431" cy="162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794"/>
            <a:ext cx="5076703" cy="159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486401" y="1840518"/>
                <a:ext cx="3581399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b="1" dirty="0" smtClean="0"/>
                  <a:t>Multiclass SVM loss:</a:t>
                </a:r>
              </a:p>
              <a:p>
                <a:r>
                  <a:rPr lang="en-US" sz="2300" dirty="0" smtClean="0"/>
                  <a:t>Given an example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3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b="1" dirty="0" smtClean="0"/>
                  <a:t>)</a:t>
                </a:r>
                <a:endParaRPr lang="en-US" sz="23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1840518"/>
                <a:ext cx="3581399" cy="800219"/>
              </a:xfrm>
              <a:prstGeom prst="rect">
                <a:avLst/>
              </a:prstGeom>
              <a:blipFill rotWithShape="1">
                <a:blip r:embed="rId7"/>
                <a:stretch>
                  <a:fillRect l="-2381" t="-5344" b="-16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486401" y="2591594"/>
                <a:ext cx="3581399" cy="1178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dirty="0" smtClean="0"/>
                  <a:t>, is the image</a:t>
                </a:r>
              </a:p>
              <a:p>
                <a:r>
                  <a:rPr lang="en-US" sz="23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3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3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dirty="0" smtClean="0"/>
                  <a:t>, is (integer) label</a:t>
                </a:r>
              </a:p>
              <a:p>
                <a:endParaRPr lang="en-US" sz="23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1" y="2591594"/>
                <a:ext cx="3581399" cy="1178079"/>
              </a:xfrm>
              <a:prstGeom prst="rect">
                <a:avLst/>
              </a:prstGeom>
              <a:blipFill rotWithShape="1">
                <a:blip r:embed="rId8"/>
                <a:stretch>
                  <a:fillRect l="-2381" t="-3627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5410200" y="4507518"/>
            <a:ext cx="358139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/>
              <a:t>The SVM loss has the form:</a:t>
            </a:r>
            <a:endParaRPr lang="en-US" sz="2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34000" y="3543975"/>
                <a:ext cx="3733799" cy="800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300" dirty="0" smtClean="0"/>
                  <a:t>and using the shorthand for the scores vector: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𝒔</m:t>
                    </m:r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</a:rPr>
                      <m:t>𝒇</m:t>
                    </m:r>
                    <m:r>
                      <a:rPr lang="en-US" sz="20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/>
                      </a:rPr>
                      <m:t>𝑾</m:t>
                    </m:r>
                    <m:r>
                      <a:rPr lang="en-US" sz="20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3543975"/>
                <a:ext cx="3733799" cy="800219"/>
              </a:xfrm>
              <a:prstGeom prst="rect">
                <a:avLst/>
              </a:prstGeom>
              <a:blipFill rotWithShape="1">
                <a:blip r:embed="rId9"/>
                <a:stretch>
                  <a:fillRect l="-2288" t="-5303" r="-1797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10200" y="5286226"/>
                <a:ext cx="3657600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max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⁡(0,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+ 1)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286226"/>
                <a:ext cx="3657600" cy="440249"/>
              </a:xfrm>
              <a:prstGeom prst="rect">
                <a:avLst/>
              </a:prstGeom>
              <a:blipFill rotWithShape="1">
                <a:blip r:embed="rId10"/>
                <a:stretch>
                  <a:fillRect t="-111111" b="-15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229103" y="5106194"/>
            <a:ext cx="3762496" cy="1066800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34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3276600" y="457994"/>
            <a:ext cx="2590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067594"/>
            <a:ext cx="8686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Suppose: 3 training examples, 3 classes.</a:t>
            </a:r>
          </a:p>
          <a:p>
            <a:pPr algn="just"/>
            <a:r>
              <a:rPr lang="en-US" sz="2000" dirty="0" smtClean="0"/>
              <a:t>With some ‘W’ , the score 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71800" y="1372394"/>
                <a:ext cx="2895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a:rPr lang="en-US" sz="2000" b="0" i="1" dirty="0" smtClean="0">
                        <a:latin typeface="Cambria Math"/>
                      </a:rPr>
                      <m:t>𝑊𝑥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372394"/>
                <a:ext cx="2895600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3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572001" y="1372394"/>
            <a:ext cx="914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are: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73171"/>
            <a:ext cx="3810000" cy="124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3810795"/>
            <a:ext cx="4267199" cy="133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0" y="940525"/>
                <a:ext cx="289559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/>
                  <a:t>Multiclass SVM loss:</a:t>
                </a:r>
              </a:p>
              <a:p>
                <a:r>
                  <a:rPr lang="en-US" sz="2000" dirty="0" smtClean="0"/>
                  <a:t>Given an example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 smtClean="0"/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40525"/>
                <a:ext cx="2895599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2105" t="-4310" r="-211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93606" y="1677194"/>
                <a:ext cx="299799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 smtClean="0"/>
                  <a:t>, is the image</a:t>
                </a:r>
              </a:p>
              <a:p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 smtClean="0"/>
                  <a:t>, is (integer) label</a:t>
                </a:r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606" y="1677194"/>
                <a:ext cx="2997993" cy="1015663"/>
              </a:xfrm>
              <a:prstGeom prst="rect">
                <a:avLst/>
              </a:prstGeom>
              <a:blipFill rotWithShape="1">
                <a:blip r:embed="rId8"/>
                <a:stretch>
                  <a:fillRect l="-2033" t="-2994" r="-284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5638801" y="3124994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SVM loss has the form: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638801" y="2362993"/>
                <a:ext cx="3428999" cy="754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and using the shorthand for the scores vector</a:t>
                </a:r>
                <a:r>
                  <a:rPr lang="en-US" sz="2300" dirty="0" smtClean="0"/>
                  <a:t>: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𝒔</m:t>
                    </m:r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</a:rPr>
                      <m:t>𝒇</m:t>
                    </m:r>
                    <m:r>
                      <a:rPr lang="en-US" sz="20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/>
                      </a:rPr>
                      <m:t>𝑾</m:t>
                    </m:r>
                    <m:r>
                      <a:rPr lang="en-US" sz="20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2362993"/>
                <a:ext cx="3428999" cy="754053"/>
              </a:xfrm>
              <a:prstGeom prst="rect">
                <a:avLst/>
              </a:prstGeom>
              <a:blipFill rotWithShape="1">
                <a:blip r:embed="rId9"/>
                <a:stretch>
                  <a:fillRect l="-1776" t="-4065" r="-3020" b="-17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10200" y="3582194"/>
                <a:ext cx="3657600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max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⁡(0,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+ 1)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582194"/>
                <a:ext cx="3657600" cy="440249"/>
              </a:xfrm>
              <a:prstGeom prst="rect">
                <a:avLst/>
              </a:prstGeom>
              <a:blipFill rotWithShape="1">
                <a:blip r:embed="rId10"/>
                <a:stretch>
                  <a:fillRect t="-111111" b="-15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305304" y="3505994"/>
            <a:ext cx="3762496" cy="533400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105400" y="4275941"/>
                <a:ext cx="3962398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𝒎𝒂𝒙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𝟓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1" dirty="0" smtClean="0">
                  <a:solidFill>
                    <a:srgbClr val="7030A0"/>
                  </a:solidFill>
                </a:endParaRPr>
              </a:p>
              <a:p>
                <a:r>
                  <a:rPr lang="en-US" b="1" dirty="0" smtClean="0">
                    <a:solidFill>
                      <a:srgbClr val="7030A0"/>
                    </a:solidFill>
                  </a:rPr>
                  <a:t>          +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𝒎𝒂𝒙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(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𝟎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,−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.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𝟕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−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𝟑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.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𝟐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𝟏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b="1" dirty="0" smtClean="0">
                  <a:solidFill>
                    <a:srgbClr val="7030A0"/>
                  </a:solidFill>
                </a:endParaRP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       =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𝒎𝒂𝒙</m:t>
                    </m:r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𝟗</m:t>
                        </m:r>
                      </m:e>
                    </m:d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+</m:t>
                    </m:r>
                    <m:r>
                      <a:rPr lang="en-US" b="1" i="0" smtClean="0">
                        <a:solidFill>
                          <a:srgbClr val="7030A0"/>
                        </a:solidFill>
                        <a:latin typeface="Cambria Math"/>
                      </a:rPr>
                      <m:t>𝐦𝐚𝐱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⁡(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𝟎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, −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𝟑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.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𝟗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b="1" dirty="0" smtClean="0">
                  <a:solidFill>
                    <a:srgbClr val="7030A0"/>
                  </a:solidFill>
                </a:endParaRPr>
              </a:p>
              <a:p>
                <a:r>
                  <a:rPr lang="en-US" sz="20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 smtClean="0">
                    <a:solidFill>
                      <a:srgbClr val="7030A0"/>
                    </a:solidFill>
                  </a:rPr>
                  <a:t>       = 2.9 + 0</a:t>
                </a:r>
              </a:p>
              <a:p>
                <a:r>
                  <a:rPr lang="en-US" sz="20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 smtClean="0">
                    <a:solidFill>
                      <a:srgbClr val="7030A0"/>
                    </a:solidFill>
                  </a:rPr>
                  <a:t>       = 2.9</a:t>
                </a:r>
                <a:endParaRPr lang="en-US" sz="2000" b="1" dirty="0">
                  <a:solidFill>
                    <a:srgbClr val="7030A0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275941"/>
                <a:ext cx="3962398" cy="1846659"/>
              </a:xfrm>
              <a:prstGeom prst="rect">
                <a:avLst/>
              </a:prstGeom>
              <a:blipFill rotWithShape="1">
                <a:blip r:embed="rId11"/>
                <a:stretch>
                  <a:fillRect l="-1695" t="-1650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76200" y="5375751"/>
            <a:ext cx="1219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7030A0"/>
                </a:solidFill>
              </a:rPr>
              <a:t>Losses: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71600" y="5258594"/>
            <a:ext cx="76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7030A0"/>
                </a:solidFill>
              </a:rPr>
              <a:t>2.9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71600" y="3734594"/>
            <a:ext cx="838200" cy="2154942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30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3276600" y="457994"/>
            <a:ext cx="2590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067594"/>
            <a:ext cx="8686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Suppose: 3 training examples, 3 classes.</a:t>
            </a:r>
          </a:p>
          <a:p>
            <a:pPr algn="just"/>
            <a:r>
              <a:rPr lang="en-US" sz="2000" dirty="0" smtClean="0"/>
              <a:t>With some ‘W’ , the score 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71800" y="1372394"/>
                <a:ext cx="2895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a:rPr lang="en-US" sz="2000" b="0" i="1" dirty="0" smtClean="0">
                        <a:latin typeface="Cambria Math"/>
                      </a:rPr>
                      <m:t>𝑊𝑥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372394"/>
                <a:ext cx="2895600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3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572001" y="1372394"/>
            <a:ext cx="914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are: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16503"/>
            <a:ext cx="3983831" cy="1298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3810795"/>
            <a:ext cx="4572000" cy="143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0" y="940525"/>
                <a:ext cx="289559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/>
                  <a:t>Multiclass SVM loss:</a:t>
                </a:r>
              </a:p>
              <a:p>
                <a:r>
                  <a:rPr lang="en-US" sz="2000" dirty="0" smtClean="0"/>
                  <a:t>Given an example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 smtClean="0"/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40525"/>
                <a:ext cx="2895599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2105" t="-4310" r="-211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93606" y="1677194"/>
                <a:ext cx="299799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 smtClean="0"/>
                  <a:t>, is the image</a:t>
                </a:r>
              </a:p>
              <a:p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 smtClean="0"/>
                  <a:t>, is (integer) label</a:t>
                </a:r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606" y="1677194"/>
                <a:ext cx="2997993" cy="1015663"/>
              </a:xfrm>
              <a:prstGeom prst="rect">
                <a:avLst/>
              </a:prstGeom>
              <a:blipFill rotWithShape="1">
                <a:blip r:embed="rId8"/>
                <a:stretch>
                  <a:fillRect l="-2033" t="-2994" r="-284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5638801" y="3124994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SVM loss has the form: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638801" y="2362993"/>
                <a:ext cx="3428999" cy="754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and using the shorthand for the scores vector</a:t>
                </a:r>
                <a:r>
                  <a:rPr lang="en-US" sz="2300" dirty="0" smtClean="0"/>
                  <a:t>: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𝒔</m:t>
                    </m:r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</a:rPr>
                      <m:t>𝒇</m:t>
                    </m:r>
                    <m:r>
                      <a:rPr lang="en-US" sz="20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/>
                      </a:rPr>
                      <m:t>𝑾</m:t>
                    </m:r>
                    <m:r>
                      <a:rPr lang="en-US" sz="20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2362993"/>
                <a:ext cx="3428999" cy="754053"/>
              </a:xfrm>
              <a:prstGeom prst="rect">
                <a:avLst/>
              </a:prstGeom>
              <a:blipFill rotWithShape="1">
                <a:blip r:embed="rId9"/>
                <a:stretch>
                  <a:fillRect l="-1776" t="-4065" r="-3020" b="-17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410200" y="3582194"/>
                <a:ext cx="3657600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max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⁡(0,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+ 1)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582194"/>
                <a:ext cx="3657600" cy="440249"/>
              </a:xfrm>
              <a:prstGeom prst="rect">
                <a:avLst/>
              </a:prstGeom>
              <a:blipFill rotWithShape="1">
                <a:blip r:embed="rId10"/>
                <a:stretch>
                  <a:fillRect t="-111111" b="-15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305304" y="3505994"/>
            <a:ext cx="3762496" cy="533400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203030" y="4275941"/>
                <a:ext cx="3864767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𝒎𝒂𝒙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𝟗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1" dirty="0" smtClean="0">
                  <a:solidFill>
                    <a:srgbClr val="7030A0"/>
                  </a:solidFill>
                </a:endParaRPr>
              </a:p>
              <a:p>
                <a:r>
                  <a:rPr lang="en-US" b="1" dirty="0" smtClean="0">
                    <a:solidFill>
                      <a:srgbClr val="7030A0"/>
                    </a:solidFill>
                  </a:rPr>
                  <a:t>          +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𝒎𝒂𝒙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(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𝟎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,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𝟐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.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𝟎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−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𝟒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.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𝟗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+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𝟏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b="1" dirty="0" smtClean="0">
                  <a:solidFill>
                    <a:srgbClr val="7030A0"/>
                  </a:solidFill>
                </a:endParaRP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       = </a:t>
                </a:r>
                <a14:m>
                  <m:oMath xmlns:m="http://schemas.openxmlformats.org/officeDocument/2006/math">
                    <m:r>
                      <a:rPr lang="en-US" sz="1700" b="1" i="1">
                        <a:solidFill>
                          <a:srgbClr val="7030A0"/>
                        </a:solidFill>
                        <a:latin typeface="Cambria Math"/>
                      </a:rPr>
                      <m:t>𝒎𝒂𝒙</m:t>
                    </m:r>
                    <m:d>
                      <m:dPr>
                        <m:ctrlPr>
                          <a:rPr lang="en-US" sz="17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7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sz="17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,  −</m:t>
                        </m:r>
                        <m:r>
                          <a:rPr lang="en-US" sz="17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sz="17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17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𝟔</m:t>
                        </m:r>
                      </m:e>
                    </m:d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+</m:t>
                    </m:r>
                    <m:r>
                      <a:rPr lang="en-US" sz="1700" b="1" i="0" smtClean="0">
                        <a:solidFill>
                          <a:srgbClr val="7030A0"/>
                        </a:solidFill>
                        <a:latin typeface="Cambria Math"/>
                      </a:rPr>
                      <m:t>𝐦𝐚𝐱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⁡(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𝟎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, −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𝟏</m:t>
                    </m:r>
                    <m:r>
                      <a:rPr lang="en-US" sz="1700" b="1" i="1">
                        <a:solidFill>
                          <a:srgbClr val="7030A0"/>
                        </a:solidFill>
                        <a:latin typeface="Cambria Math"/>
                      </a:rPr>
                      <m:t>.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𝟗</m:t>
                    </m:r>
                    <m:r>
                      <a:rPr lang="en-US" sz="1700" b="1" i="1">
                        <a:solidFill>
                          <a:srgbClr val="7030A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700" b="1" dirty="0" smtClean="0">
                  <a:solidFill>
                    <a:srgbClr val="7030A0"/>
                  </a:solidFill>
                </a:endParaRPr>
              </a:p>
              <a:p>
                <a:r>
                  <a:rPr lang="en-US" sz="20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 smtClean="0">
                    <a:solidFill>
                      <a:srgbClr val="7030A0"/>
                    </a:solidFill>
                  </a:rPr>
                  <a:t>       = 0 + 0</a:t>
                </a:r>
              </a:p>
              <a:p>
                <a:r>
                  <a:rPr lang="en-US" sz="20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 smtClean="0">
                    <a:solidFill>
                      <a:srgbClr val="7030A0"/>
                    </a:solidFill>
                  </a:rPr>
                  <a:t>       = 0</a:t>
                </a:r>
                <a:endParaRPr lang="en-US" sz="2000" b="1" dirty="0">
                  <a:solidFill>
                    <a:srgbClr val="7030A0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030" y="4275941"/>
                <a:ext cx="3864767" cy="1846659"/>
              </a:xfrm>
              <a:prstGeom prst="rect">
                <a:avLst/>
              </a:prstGeom>
              <a:blipFill rotWithShape="1">
                <a:blip r:embed="rId11"/>
                <a:stretch>
                  <a:fillRect l="-1738" t="-1650" r="-948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76200" y="5375751"/>
            <a:ext cx="12192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7030A0"/>
                </a:solidFill>
              </a:rPr>
              <a:t>Losses: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47800" y="5258594"/>
            <a:ext cx="76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2.9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43200" y="3734594"/>
            <a:ext cx="838200" cy="2154942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71800" y="5258594"/>
            <a:ext cx="381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7030A0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29388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3276600" y="457994"/>
            <a:ext cx="2590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28600" y="1067594"/>
            <a:ext cx="8686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Suppose: 3 training examples, 3 classes.</a:t>
            </a:r>
          </a:p>
          <a:p>
            <a:pPr algn="just"/>
            <a:r>
              <a:rPr lang="en-US" sz="2000" dirty="0" smtClean="0"/>
              <a:t>With some ‘W’ , the score 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971800" y="1372394"/>
                <a:ext cx="2895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𝑊</m:t>
                        </m:r>
                      </m:e>
                    </m:d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a:rPr lang="en-US" sz="2000" b="0" i="1" dirty="0" smtClean="0">
                        <a:latin typeface="Cambria Math"/>
                      </a:rPr>
                      <m:t>𝑊𝑥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372394"/>
                <a:ext cx="2895600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316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4572001" y="1372394"/>
            <a:ext cx="9143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/>
              <a:t>are: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70137"/>
            <a:ext cx="3962400" cy="1291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794734"/>
            <a:ext cx="4419601" cy="13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096000" y="940525"/>
                <a:ext cx="289559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 smtClean="0"/>
                  <a:t>Multiclass SVM loss:</a:t>
                </a:r>
              </a:p>
              <a:p>
                <a:r>
                  <a:rPr lang="en-US" sz="2000" dirty="0" smtClean="0"/>
                  <a:t>Given an example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b="1" dirty="0" smtClean="0"/>
                  <a:t>)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940525"/>
                <a:ext cx="2895599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2105" t="-4310" r="-211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5993606" y="1677194"/>
                <a:ext cx="2997993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 smtClean="0"/>
                  <a:t>, is the image</a:t>
                </a:r>
              </a:p>
              <a:p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000" dirty="0" smtClean="0"/>
                  <a:t>, is (integer) label</a:t>
                </a:r>
              </a:p>
              <a:p>
                <a:endParaRPr lang="en-US" sz="2000" b="1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606" y="1677194"/>
                <a:ext cx="2997993" cy="1015663"/>
              </a:xfrm>
              <a:prstGeom prst="rect">
                <a:avLst/>
              </a:prstGeom>
              <a:blipFill rotWithShape="1">
                <a:blip r:embed="rId8"/>
                <a:stretch>
                  <a:fillRect l="-2033" t="-2994" r="-2846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5638801" y="3124994"/>
            <a:ext cx="3124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The SVM loss has the form: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638801" y="2362993"/>
                <a:ext cx="3428999" cy="7540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and using the shorthand for the scores vector</a:t>
                </a:r>
                <a:r>
                  <a:rPr lang="en-US" sz="2300" dirty="0" smtClean="0"/>
                  <a:t>: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𝒔</m:t>
                    </m:r>
                    <m:r>
                      <a:rPr lang="en-US" sz="2000" b="1" i="1" smtClean="0">
                        <a:latin typeface="Cambria Math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</a:rPr>
                      <m:t>𝒇</m:t>
                    </m:r>
                    <m:r>
                      <a:rPr lang="en-US" sz="2000" b="1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𝒊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/>
                      </a:rPr>
                      <m:t>𝑾</m:t>
                    </m:r>
                    <m:r>
                      <a:rPr lang="en-US" sz="2000" b="1" i="1" smtClean="0">
                        <a:latin typeface="Cambria Math"/>
                      </a:rPr>
                      <m:t>)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2362993"/>
                <a:ext cx="3428999" cy="754053"/>
              </a:xfrm>
              <a:prstGeom prst="rect">
                <a:avLst/>
              </a:prstGeom>
              <a:blipFill rotWithShape="1">
                <a:blip r:embed="rId9"/>
                <a:stretch>
                  <a:fillRect l="-1776" t="-4065" r="-3020" b="-17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562600" y="3582194"/>
                <a:ext cx="3429000" cy="440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/>
                          </a:rPr>
                          <m:t>𝑖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/>
                          </a:rPr>
                          <m:t>max</m:t>
                        </m:r>
                        <m:r>
                          <a:rPr lang="en-US" sz="2000" b="0" i="1" smtClean="0">
                            <a:latin typeface="Cambria Math"/>
                          </a:rPr>
                          <m:t>⁡(0,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/>
                          </a:rPr>
                          <m:t>−</m:t>
                        </m:r>
                      </m:e>
                    </m:nary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/>
                  <a:t>+ 1)</a:t>
                </a:r>
                <a:endParaRPr lang="en-US" sz="2000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3582194"/>
                <a:ext cx="3429000" cy="440249"/>
              </a:xfrm>
              <a:prstGeom prst="rect">
                <a:avLst/>
              </a:prstGeom>
              <a:blipFill rotWithShape="1">
                <a:blip r:embed="rId10"/>
                <a:stretch>
                  <a:fillRect t="-111111" r="-1601" b="-159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562599" y="3505994"/>
            <a:ext cx="3352801" cy="533400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203030" y="4275941"/>
                <a:ext cx="3864767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𝑳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𝒎𝒂𝒙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 −(−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)+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b="1" dirty="0" smtClean="0">
                  <a:solidFill>
                    <a:srgbClr val="7030A0"/>
                  </a:solidFill>
                </a:endParaRPr>
              </a:p>
              <a:p>
                <a:r>
                  <a:rPr lang="en-US" b="1" dirty="0" smtClean="0">
                    <a:solidFill>
                      <a:srgbClr val="7030A0"/>
                    </a:solidFill>
                  </a:rPr>
                  <a:t>          +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𝒎𝒂𝒙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(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𝟎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, 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𝟐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.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𝟓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−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(−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𝟑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.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𝟏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/>
                      </a:rPr>
                      <m:t>)+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𝟏</m:t>
                    </m:r>
                    <m:r>
                      <a:rPr lang="en-US" b="1" i="1">
                        <a:solidFill>
                          <a:srgbClr val="7030A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b="1" dirty="0" smtClean="0">
                  <a:solidFill>
                    <a:srgbClr val="7030A0"/>
                  </a:solidFill>
                </a:endParaRP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       = </a:t>
                </a:r>
                <a14:m>
                  <m:oMath xmlns:m="http://schemas.openxmlformats.org/officeDocument/2006/math">
                    <m:r>
                      <a:rPr lang="en-US" sz="1700" b="1" i="1">
                        <a:solidFill>
                          <a:srgbClr val="7030A0"/>
                        </a:solidFill>
                        <a:latin typeface="Cambria Math"/>
                      </a:rPr>
                      <m:t>𝒎𝒂𝒙</m:t>
                    </m:r>
                    <m:d>
                      <m:dPr>
                        <m:ctrlPr>
                          <a:rPr lang="en-US" sz="17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7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𝟎</m:t>
                        </m:r>
                        <m:r>
                          <a:rPr lang="en-US" sz="1700" b="1" i="1">
                            <a:solidFill>
                              <a:srgbClr val="7030A0"/>
                            </a:solidFill>
                            <a:latin typeface="Cambria Math"/>
                          </a:rPr>
                          <m:t>,  </m:t>
                        </m:r>
                        <m:r>
                          <a:rPr lang="en-US" sz="17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𝟔</m:t>
                        </m:r>
                        <m:r>
                          <a:rPr lang="en-US" sz="17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sz="1700" b="1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𝟑</m:t>
                        </m:r>
                      </m:e>
                    </m:d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+</m:t>
                    </m:r>
                    <m:r>
                      <a:rPr lang="en-US" sz="1700" b="1" i="0" smtClean="0">
                        <a:solidFill>
                          <a:srgbClr val="7030A0"/>
                        </a:solidFill>
                        <a:latin typeface="Cambria Math"/>
                      </a:rPr>
                      <m:t>𝐦𝐚𝐱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⁡(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𝟎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, 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𝟔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.</m:t>
                    </m:r>
                    <m:r>
                      <a:rPr lang="en-US" sz="1700" b="1" i="1" smtClean="0">
                        <a:solidFill>
                          <a:srgbClr val="7030A0"/>
                        </a:solidFill>
                        <a:latin typeface="Cambria Math"/>
                      </a:rPr>
                      <m:t>𝟔</m:t>
                    </m:r>
                    <m:r>
                      <a:rPr lang="en-US" sz="1700" b="1" i="1">
                        <a:solidFill>
                          <a:srgbClr val="7030A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1700" b="1" dirty="0" smtClean="0">
                  <a:solidFill>
                    <a:srgbClr val="7030A0"/>
                  </a:solidFill>
                </a:endParaRPr>
              </a:p>
              <a:p>
                <a:r>
                  <a:rPr lang="en-US" sz="20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 smtClean="0">
                    <a:solidFill>
                      <a:srgbClr val="7030A0"/>
                    </a:solidFill>
                  </a:rPr>
                  <a:t>       = 6.3 + 6.6</a:t>
                </a:r>
              </a:p>
              <a:p>
                <a:r>
                  <a:rPr lang="en-US" sz="2000" b="1" dirty="0">
                    <a:solidFill>
                      <a:srgbClr val="7030A0"/>
                    </a:solidFill>
                  </a:rPr>
                  <a:t> </a:t>
                </a:r>
                <a:r>
                  <a:rPr lang="en-US" sz="2000" b="1" dirty="0" smtClean="0">
                    <a:solidFill>
                      <a:srgbClr val="7030A0"/>
                    </a:solidFill>
                  </a:rPr>
                  <a:t>       = 12.9</a:t>
                </a:r>
                <a:endParaRPr lang="en-US" sz="2000" b="1" dirty="0">
                  <a:solidFill>
                    <a:srgbClr val="7030A0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030" y="4275941"/>
                <a:ext cx="3864767" cy="1846659"/>
              </a:xfrm>
              <a:prstGeom prst="rect">
                <a:avLst/>
              </a:prstGeom>
              <a:blipFill rotWithShape="1">
                <a:blip r:embed="rId11"/>
                <a:stretch>
                  <a:fillRect l="-1738" t="-1650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76200" y="5375751"/>
            <a:ext cx="10668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srgbClr val="7030A0"/>
                </a:solidFill>
              </a:rPr>
              <a:t>Losses: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371600" y="5258594"/>
            <a:ext cx="762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 smtClean="0"/>
              <a:t>2.9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10000" y="3734594"/>
            <a:ext cx="990600" cy="2154942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819400" y="5258594"/>
            <a:ext cx="38100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b="1" dirty="0" smtClean="0"/>
              <a:t>0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10000" y="5258594"/>
            <a:ext cx="990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 smtClean="0">
                <a:solidFill>
                  <a:srgbClr val="7030A0"/>
                </a:solidFill>
              </a:rPr>
              <a:t>12.9</a:t>
            </a:r>
          </a:p>
        </p:txBody>
      </p:sp>
    </p:spTree>
    <p:extLst>
      <p:ext uri="{BB962C8B-B14F-4D97-AF65-F5344CB8AC3E}">
        <p14:creationId xmlns:p14="http://schemas.microsoft.com/office/powerpoint/2010/main" val="3553098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2514600" y="457994"/>
            <a:ext cx="48768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Cross Entropy Loss (Softmax)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705101" y="1219994"/>
            <a:ext cx="59816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/>
              <a:t>Scores = </a:t>
            </a:r>
            <a:r>
              <a:rPr lang="en-US" sz="2000" b="1" dirty="0" err="1" smtClean="0"/>
              <a:t>unnormalized</a:t>
            </a:r>
            <a:r>
              <a:rPr lang="en-US" sz="2000" b="1" dirty="0" smtClean="0"/>
              <a:t> log probabilities of the classes.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43200" y="1614488"/>
                <a:ext cx="3048000" cy="790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/>
                            </a:rPr>
                            <m:t>𝑘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614488"/>
                <a:ext cx="3048000" cy="790473"/>
              </a:xfrm>
              <a:prstGeom prst="rect">
                <a:avLst/>
              </a:prstGeom>
              <a:blipFill rotWithShape="1">
                <a:blip r:embed="rId4"/>
                <a:stretch>
                  <a:fillRect r="-2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89"/>
          <a:stretch/>
        </p:blipFill>
        <p:spPr bwMode="auto">
          <a:xfrm>
            <a:off x="812800" y="1503373"/>
            <a:ext cx="1701800" cy="162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53595" b="4901"/>
          <a:stretch/>
        </p:blipFill>
        <p:spPr bwMode="auto">
          <a:xfrm>
            <a:off x="152400" y="3204171"/>
            <a:ext cx="2133600" cy="1371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514600" y="2496284"/>
            <a:ext cx="64388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Want to maximize the log likelihood, or (for a loss function) to minimize the negative log likelihood of the correct class:</a:t>
            </a:r>
            <a:endParaRPr lang="en-US" sz="2000" b="1" dirty="0"/>
          </a:p>
        </p:txBody>
      </p:sp>
      <p:sp>
        <p:nvSpPr>
          <p:cNvPr id="23" name="Rectangle 22"/>
          <p:cNvSpPr/>
          <p:nvPr/>
        </p:nvSpPr>
        <p:spPr>
          <a:xfrm>
            <a:off x="5867400" y="1801049"/>
            <a:ext cx="83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where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857999" y="1801843"/>
                <a:ext cx="167640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/>
                        </a:rPr>
                        <m:t>𝒔</m:t>
                      </m:r>
                      <m:r>
                        <a:rPr lang="en-US" sz="2000" b="1" i="1">
                          <a:latin typeface="Cambria Math"/>
                        </a:rPr>
                        <m:t>=</m:t>
                      </m:r>
                      <m:r>
                        <a:rPr lang="en-US" sz="2000" b="1" i="1">
                          <a:latin typeface="Cambria Math"/>
                        </a:rPr>
                        <m:t>𝒇</m:t>
                      </m:r>
                      <m:r>
                        <a:rPr lang="en-US" sz="2000" b="1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0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US" sz="2000" b="1" i="1">
                          <a:latin typeface="Cambria Math"/>
                        </a:rPr>
                        <m:t>,</m:t>
                      </m:r>
                      <m:r>
                        <a:rPr lang="en-US" sz="2000" b="1" i="1">
                          <a:latin typeface="Cambria Math"/>
                        </a:rPr>
                        <m:t>𝑾</m:t>
                      </m:r>
                      <m:r>
                        <a:rPr lang="en-US" sz="2000" b="1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9" y="1801843"/>
                <a:ext cx="1676401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7692" r="-3636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657600" y="3172721"/>
                <a:ext cx="38100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=−</m:t>
                      </m:r>
                      <m:r>
                        <a:rPr lang="en-US" sz="2000" b="0" i="1" smtClean="0">
                          <a:latin typeface="Cambria Math"/>
                        </a:rPr>
                        <m:t>𝑙𝑜𝑔𝑃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3172721"/>
                <a:ext cx="3810000" cy="400110"/>
              </a:xfrm>
              <a:prstGeom prst="rect">
                <a:avLst/>
              </a:prstGeom>
              <a:blipFill rotWithShape="1">
                <a:blip r:embed="rId8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2533650" y="3944084"/>
            <a:ext cx="15620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In summary</a:t>
            </a:r>
            <a:endParaRPr 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3962400" y="3734594"/>
                <a:ext cx="3124200" cy="8878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=−</m:t>
                      </m:r>
                      <m:r>
                        <a:rPr lang="en-US" sz="2000" i="1">
                          <a:latin typeface="Cambria Math"/>
                        </a:rPr>
                        <m:t>𝑙𝑜𝑔</m:t>
                      </m:r>
                      <m:d>
                        <m:dPr>
                          <m:ctrlPr>
                            <a:rPr lang="en-US" sz="2000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  <m:sup/>
                                  </m:sSubSup>
                                </m:sup>
                              </m:sSup>
                            </m:num>
                            <m:den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sz="20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p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734594"/>
                <a:ext cx="3124200" cy="88780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228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981200" y="779463"/>
            <a:ext cx="5181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Loss Function and Classifier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3" y="1448594"/>
            <a:ext cx="883044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6304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1"/>
          <p:cNvSpPr/>
          <p:nvPr/>
        </p:nvSpPr>
        <p:spPr>
          <a:xfrm>
            <a:off x="2743200" y="2667794"/>
            <a:ext cx="3810000" cy="897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5000" b="1" dirty="0" smtClean="0"/>
              <a:t>Optimization</a:t>
            </a:r>
            <a:endParaRPr sz="5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3505200" y="610394"/>
            <a:ext cx="23622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Optimization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1219994"/>
            <a:ext cx="86868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/>
              <a:t>Definition</a:t>
            </a:r>
            <a:r>
              <a:rPr lang="en-US" sz="2300" b="1" dirty="0"/>
              <a:t>: </a:t>
            </a:r>
            <a:r>
              <a:rPr lang="en-US" sz="2300" dirty="0"/>
              <a:t>Optimization is the process of finding the best set of model parameters that minimize the loss function and improve the model's performance.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533650" y="2374156"/>
            <a:ext cx="43053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/>
              <a:t>Types of Optimization Algorithms</a:t>
            </a:r>
            <a:endParaRPr lang="en-US" sz="2300" dirty="0"/>
          </a:p>
        </p:txBody>
      </p:sp>
      <p:sp>
        <p:nvSpPr>
          <p:cNvPr id="9" name="Rectangle 8"/>
          <p:cNvSpPr/>
          <p:nvPr/>
        </p:nvSpPr>
        <p:spPr>
          <a:xfrm>
            <a:off x="152400" y="2961432"/>
            <a:ext cx="8686800" cy="2662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/>
              <a:t>Gradient </a:t>
            </a:r>
            <a:r>
              <a:rPr lang="en-US" sz="2400" b="1" dirty="0" smtClean="0"/>
              <a:t>Descent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/>
              <a:t>Stochastic Gradient Descent (SGD</a:t>
            </a:r>
            <a:r>
              <a:rPr lang="en-US" sz="2400" b="1" dirty="0" smtClean="0"/>
              <a:t>)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/>
              <a:t>Batch Gradient Descent</a:t>
            </a:r>
            <a:endParaRPr lang="en-US" sz="2400" dirty="0"/>
          </a:p>
          <a:p>
            <a:endParaRPr lang="en-US" sz="2400" b="1" dirty="0" smtClean="0"/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122757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381794"/>
            <a:ext cx="4276725" cy="5929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Learning Outcomes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8"/>
          <p:cNvSpPr txBox="1"/>
          <p:nvPr/>
        </p:nvSpPr>
        <p:spPr>
          <a:xfrm>
            <a:off x="304801" y="838994"/>
            <a:ext cx="8686800" cy="5567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/>
              <a:t>Familiarity with different loss functions equips students with the ability to choose the appropriate loss function based on the nature of the problem they are addressing. </a:t>
            </a:r>
            <a:endParaRPr lang="en-US" sz="2000" dirty="0" smtClean="0"/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 smtClean="0"/>
              <a:t>By </a:t>
            </a:r>
            <a:r>
              <a:rPr lang="en-US" sz="2000" dirty="0"/>
              <a:t>the end of this topic, students should be able to select an appropriate loss function for a given task and comprehend its significance in model optimization</a:t>
            </a:r>
            <a:r>
              <a:rPr lang="en-US" sz="2000" dirty="0" smtClean="0"/>
              <a:t>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/>
              <a:t>Understanding optimization methods is crucial for efficiently training machine learning models. </a:t>
            </a:r>
            <a:endParaRPr lang="en-US" sz="2000" dirty="0" smtClean="0"/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 smtClean="0"/>
              <a:t>By </a:t>
            </a:r>
            <a:r>
              <a:rPr lang="en-US" sz="2000" dirty="0"/>
              <a:t>the end of this topic, students should be able to identify and apply suitable optimization techniques based on the problem and </a:t>
            </a:r>
            <a:r>
              <a:rPr lang="en-US" sz="2000" dirty="0" smtClean="0"/>
              <a:t>dataset.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/>
              <a:t>Familiarity with SGD introduces students to a widely used optimization technique suitable for large datasets, improving their efficiency in training complex models.</a:t>
            </a:r>
            <a:endParaRPr lang="en-US" sz="2000" kern="0" dirty="0" smtClean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61541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1981200" y="779463"/>
            <a:ext cx="5181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/>
              <a:t>G</a:t>
            </a:r>
            <a:r>
              <a:rPr lang="en-US" sz="3200" b="1" dirty="0" smtClean="0"/>
              <a:t>radient Descent Algorithm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1801049"/>
            <a:ext cx="7924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Definition</a:t>
            </a:r>
            <a:r>
              <a:rPr lang="en-US" sz="2000" b="1" dirty="0"/>
              <a:t>: </a:t>
            </a:r>
            <a:r>
              <a:rPr lang="en-US" sz="2000" dirty="0"/>
              <a:t>Gradient descent is an iterative optimization algorithm that updates the model parameters in the direction of steepest descent of the loss function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It is an optimization algorithm to find the minimum of a function.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000" b="1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It starts with a random point on the function and move in the negative direction of the gradient of the function to reach the local or global minima.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5648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1981200" y="779463"/>
            <a:ext cx="5181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/>
              <a:t>G</a:t>
            </a:r>
            <a:r>
              <a:rPr lang="en-US" sz="3200" b="1" dirty="0" smtClean="0"/>
              <a:t>radient Descent Algorithm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0314"/>
            <a:ext cx="8106907" cy="4576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31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3352800" y="474663"/>
            <a:ext cx="23622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Learning Rate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4"/>
          <a:stretch/>
        </p:blipFill>
        <p:spPr bwMode="auto">
          <a:xfrm>
            <a:off x="73596" y="3658394"/>
            <a:ext cx="4051738" cy="263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"/>
          <a:stretch/>
        </p:blipFill>
        <p:spPr bwMode="auto">
          <a:xfrm>
            <a:off x="5181600" y="1067594"/>
            <a:ext cx="3657600" cy="2444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96" y="3734594"/>
            <a:ext cx="3616504" cy="2438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2400" y="1030625"/>
            <a:ext cx="4495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Definition</a:t>
            </a:r>
            <a:r>
              <a:rPr lang="en-US" sz="2000" b="1" dirty="0"/>
              <a:t>: </a:t>
            </a:r>
            <a:r>
              <a:rPr lang="en-US" sz="2000" dirty="0"/>
              <a:t>The learning rate controls the step size of parameter updates during optimization. A larger learning rate may lead to faster convergence but risks overshooting the optimal solution, while a smaller rate may slow down convergence.</a:t>
            </a:r>
          </a:p>
        </p:txBody>
      </p:sp>
    </p:spTree>
    <p:extLst>
      <p:ext uri="{BB962C8B-B14F-4D97-AF65-F5344CB8AC3E}">
        <p14:creationId xmlns:p14="http://schemas.microsoft.com/office/powerpoint/2010/main" val="322158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1981200" y="686594"/>
            <a:ext cx="5181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/>
              <a:t>G</a:t>
            </a:r>
            <a:r>
              <a:rPr lang="en-US" sz="3200" b="1" dirty="0" smtClean="0"/>
              <a:t>radient Descent Example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3118"/>
            <a:ext cx="4435948" cy="4419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  <a:blipFill rotWithShape="1">
                <a:blip r:embed="rId5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05400" y="1448594"/>
                <a:ext cx="38862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Step 1: Let’s start from a random point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=−3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448594"/>
                <a:ext cx="3886200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172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781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1981200" y="686594"/>
            <a:ext cx="5181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/>
              <a:t>G</a:t>
            </a:r>
            <a:r>
              <a:rPr lang="en-US" sz="3200" b="1" dirty="0" smtClean="0"/>
              <a:t>radient Descent Example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05400" y="1448594"/>
                <a:ext cx="38862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Step 1: Let’s start from a random point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=−3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448594"/>
                <a:ext cx="3886200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172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3394"/>
            <a:ext cx="4305300" cy="438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05400" y="2340908"/>
                <a:ext cx="3886200" cy="741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Then, find the </a:t>
                </a:r>
                <a:r>
                  <a:rPr lang="en-US" sz="2000" dirty="0"/>
                  <a:t>g</a:t>
                </a:r>
                <a:r>
                  <a:rPr lang="en-US" sz="2000" dirty="0" smtClean="0"/>
                  <a:t>radient of the function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ⅆ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ⅆ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340908"/>
                <a:ext cx="3886200" cy="741550"/>
              </a:xfrm>
              <a:prstGeom prst="rect">
                <a:avLst/>
              </a:prstGeom>
              <a:blipFill rotWithShape="1">
                <a:blip r:embed="rId7"/>
                <a:stretch>
                  <a:fillRect l="-1727" t="-46721" b="-1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4228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1981200" y="686594"/>
            <a:ext cx="5181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/>
              <a:t>G</a:t>
            </a:r>
            <a:r>
              <a:rPr lang="en-US" sz="3200" b="1" dirty="0" smtClean="0"/>
              <a:t>radient Descent Example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105400" y="1448594"/>
                <a:ext cx="38862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Step 1: Let’s start from a random point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=−3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448594"/>
                <a:ext cx="3886200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1727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3394"/>
            <a:ext cx="4305300" cy="438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105400" y="2340908"/>
                <a:ext cx="3886200" cy="7415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Then, find the </a:t>
                </a:r>
                <a:r>
                  <a:rPr lang="en-US" sz="2000" dirty="0"/>
                  <a:t>g</a:t>
                </a:r>
                <a:r>
                  <a:rPr lang="en-US" sz="2000" dirty="0" smtClean="0"/>
                  <a:t>radient of the function   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ⅆ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ⅆ</m:t>
                        </m:r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+5</m:t>
                            </m:r>
                          </m:e>
                        </m:d>
                      </m:e>
                      <m: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340908"/>
                <a:ext cx="3886200" cy="741550"/>
              </a:xfrm>
              <a:prstGeom prst="rect">
                <a:avLst/>
              </a:prstGeom>
              <a:blipFill rotWithShape="1">
                <a:blip r:embed="rId7"/>
                <a:stretch>
                  <a:fillRect l="-1727" t="-46721" b="-129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029200" y="3407708"/>
            <a:ext cx="388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Step 2: Move in the direction of the negative of the gradient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29200" y="4398308"/>
            <a:ext cx="388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How much to move depends on the learning rate.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851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1981200" y="686594"/>
            <a:ext cx="5181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/>
              <a:t>G</a:t>
            </a:r>
            <a:r>
              <a:rPr lang="en-US" sz="3200" b="1" dirty="0" smtClean="0"/>
              <a:t>radient Descent Example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724400" y="1274108"/>
            <a:ext cx="388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Step 3: Perform 2 iterations of gradient descent.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648200" y="2481405"/>
                <a:ext cx="4343400" cy="11769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−3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        </m:t>
                    </m:r>
                  </m:oMath>
                </a14:m>
                <a:r>
                  <a:rPr lang="en-US" sz="2000" i="1" dirty="0" smtClean="0">
                    <a:latin typeface="Cambria Math"/>
                  </a:rPr>
                  <a:t>Learning_rate=</a:t>
                </a:r>
                <a:r>
                  <a:rPr lang="en-US" sz="2000" i="1" dirty="0" smtClean="0">
                    <a:solidFill>
                      <a:srgbClr val="FF0000"/>
                    </a:solidFill>
                    <a:latin typeface="Cambria Math"/>
                  </a:rPr>
                  <a:t>0.01</a:t>
                </a:r>
              </a:p>
              <a:p>
                <a:endParaRPr lang="en-US" sz="20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ⅆ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+5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2481405"/>
                <a:ext cx="4343400" cy="1176989"/>
              </a:xfrm>
              <a:prstGeom prst="rect">
                <a:avLst/>
              </a:prstGeom>
              <a:blipFill rotWithShape="1">
                <a:blip r:embed="rId5"/>
                <a:stretch>
                  <a:fillRect l="-1545" t="-2591" b="-4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777930"/>
            <a:ext cx="4176723" cy="431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48200" y="4091057"/>
                <a:ext cx="4343400" cy="86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7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𝑙𝑒𝑎𝑟𝑛𝑖𝑛𝑔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𝑟𝑎𝑡𝑒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ⅆ</m:t>
                              </m:r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ⅆ</m:t>
                              </m:r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7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091057"/>
                <a:ext cx="4343400" cy="862737"/>
              </a:xfrm>
              <a:prstGeom prst="rect">
                <a:avLst/>
              </a:prstGeom>
              <a:blipFill rotWithShape="1">
                <a:blip r:embed="rId7"/>
                <a:stretch>
                  <a:fillRect l="-1545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4679950" y="2115284"/>
            <a:ext cx="259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# Initialize Parameters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48200" y="3715484"/>
            <a:ext cx="259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Iteration 1: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8200" y="5239484"/>
            <a:ext cx="259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Iteration 2:</a:t>
            </a:r>
            <a:endParaRPr 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48200" y="4700657"/>
                <a:ext cx="4343400" cy="695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7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−3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7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0.01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×2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7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−3</m:t>
                              </m:r>
                            </m:e>
                          </m:d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+5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700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−3.04</m:t>
                      </m:r>
                    </m:oMath>
                  </m:oMathPara>
                </a14:m>
                <a:endParaRPr lang="en-US" sz="17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700657"/>
                <a:ext cx="4343400" cy="695383"/>
              </a:xfrm>
              <a:prstGeom prst="rect">
                <a:avLst/>
              </a:prstGeom>
              <a:blipFill rotWithShape="1">
                <a:blip r:embed="rId8"/>
                <a:stretch>
                  <a:fillRect l="-1545" b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48200" y="5538857"/>
                <a:ext cx="4343400" cy="86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7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𝑙𝑒𝑎𝑟𝑛𝑖𝑛𝑔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𝑟𝑎𝑡𝑒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ⅆ</m:t>
                              </m:r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ⅆ</m:t>
                              </m:r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7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5538857"/>
                <a:ext cx="4343400" cy="862737"/>
              </a:xfrm>
              <a:prstGeom prst="rect">
                <a:avLst/>
              </a:prstGeom>
              <a:blipFill rotWithShape="1">
                <a:blip r:embed="rId9"/>
                <a:stretch>
                  <a:fillRect l="-1545" b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26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1981200" y="457994"/>
            <a:ext cx="5181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/>
              <a:t>G</a:t>
            </a:r>
            <a:r>
              <a:rPr lang="en-US" sz="3200" b="1" dirty="0" smtClean="0"/>
              <a:t>radient Descent Example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724400" y="991394"/>
            <a:ext cx="3886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Step 3: Perform 2 iterations of gradient descent.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660900" y="2210594"/>
                <a:ext cx="4343400" cy="7988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sz="2000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b="0" i="1" dirty="0" smtClean="0">
                        <a:latin typeface="Cambria Math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−3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         </m:t>
                    </m:r>
                  </m:oMath>
                </a14:m>
                <a:r>
                  <a:rPr lang="en-US" sz="2000" i="1" dirty="0" smtClean="0">
                    <a:latin typeface="Cambria Math"/>
                  </a:rPr>
                  <a:t>Learning_rate=</a:t>
                </a:r>
                <a:r>
                  <a:rPr lang="en-US" sz="2000" i="1" dirty="0" smtClean="0">
                    <a:solidFill>
                      <a:srgbClr val="FF0000"/>
                    </a:solidFill>
                    <a:latin typeface="Cambria Math"/>
                  </a:rPr>
                  <a:t>0.01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type m:val="skw"/>
                          <m:ctrlP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ⅆ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ⅆ</m:t>
                          </m:r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17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7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d>
                        <m:dPr>
                          <m:ctrlPr>
                            <a:rPr lang="en-US" sz="17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7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17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+5</m:t>
                          </m:r>
                        </m:e>
                      </m:d>
                    </m:oMath>
                  </m:oMathPara>
                </a14:m>
                <a:endParaRPr lang="en-US" sz="17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900" y="2210594"/>
                <a:ext cx="4343400" cy="798808"/>
              </a:xfrm>
              <a:prstGeom prst="rect">
                <a:avLst/>
              </a:prstGeom>
              <a:blipFill rotWithShape="1">
                <a:blip r:embed="rId5"/>
                <a:stretch>
                  <a:fillRect l="-3652" t="-19847" b="-94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648200" y="3582194"/>
                <a:ext cx="4343400" cy="86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7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𝑙𝑒𝑎𝑟𝑛𝑖𝑛𝑔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𝑟𝑎𝑡𝑒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ⅆ</m:t>
                              </m:r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ⅆ</m:t>
                              </m:r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7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3582194"/>
                <a:ext cx="4343400" cy="862737"/>
              </a:xfrm>
              <a:prstGeom prst="rect">
                <a:avLst/>
              </a:prstGeom>
              <a:blipFill rotWithShape="1">
                <a:blip r:embed="rId6"/>
                <a:stretch>
                  <a:fillRect l="-1545" b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4692650" y="1753394"/>
            <a:ext cx="259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# Initialize Parameters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48200" y="3201194"/>
            <a:ext cx="259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Iteration 1: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8200" y="4648994"/>
            <a:ext cx="259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Iteration 2:</a:t>
            </a:r>
            <a:endParaRPr 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667250" y="4182211"/>
                <a:ext cx="4343400" cy="695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7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−3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7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0.01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×2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7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−3</m:t>
                              </m:r>
                            </m:e>
                          </m:d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+5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700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−3.04</m:t>
                      </m:r>
                    </m:oMath>
                  </m:oMathPara>
                </a14:m>
                <a:endParaRPr lang="en-US" sz="17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0" y="4182211"/>
                <a:ext cx="4343400" cy="695383"/>
              </a:xfrm>
              <a:prstGeom prst="rect">
                <a:avLst/>
              </a:prstGeom>
              <a:blipFill rotWithShape="1">
                <a:blip r:embed="rId7"/>
                <a:stretch>
                  <a:fillRect l="-1545" b="-14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48200" y="4953794"/>
                <a:ext cx="4343400" cy="8627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0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70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7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𝑙𝑒𝑎𝑟𝑛𝑖𝑛𝑔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_</m:t>
                          </m:r>
                          <m: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𝑟𝑎𝑡𝑒</m:t>
                          </m:r>
                        </m:e>
                      </m:d>
                      <m:r>
                        <a:rPr lang="en-US" sz="17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d>
                        <m:dPr>
                          <m:ctrlPr>
                            <a:rPr lang="en-US" sz="17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ⅆ</m:t>
                              </m:r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ⅆ</m:t>
                              </m:r>
                              <m:r>
                                <a:rPr lang="en-US" sz="17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700" i="1" dirty="0" smtClean="0">
                  <a:solidFill>
                    <a:srgbClr val="FF0000"/>
                  </a:solidFill>
                  <a:latin typeface="Cambria Math"/>
                </a:endParaRPr>
              </a:p>
              <a:p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4953794"/>
                <a:ext cx="4343400" cy="862737"/>
              </a:xfrm>
              <a:prstGeom prst="rect">
                <a:avLst/>
              </a:prstGeom>
              <a:blipFill rotWithShape="1">
                <a:blip r:embed="rId8"/>
                <a:stretch>
                  <a:fillRect l="-1545" b="-1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28051"/>
            <a:ext cx="4352925" cy="447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4505325" y="5563394"/>
                <a:ext cx="4562475" cy="352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5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5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sz="15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5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5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5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−3.04</m:t>
                          </m:r>
                        </m:e>
                      </m:d>
                      <m:r>
                        <a:rPr lang="en-US" sz="15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1500" b="0" i="1" dirty="0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5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0.01</m:t>
                          </m:r>
                        </m:e>
                      </m:d>
                      <m:r>
                        <a:rPr lang="en-US" sz="15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×2</m:t>
                      </m:r>
                      <m:d>
                        <m:dPr>
                          <m:ctrlPr>
                            <a:rPr lang="en-US" sz="15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500" b="0" i="1" dirty="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15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/>
                                </a:rPr>
                                <m:t>−3.04</m:t>
                              </m:r>
                            </m:e>
                          </m:d>
                          <m:r>
                            <a:rPr lang="en-US" sz="1500" b="0" i="1" dirty="0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+5</m:t>
                          </m:r>
                        </m:e>
                      </m:d>
                      <m:r>
                        <a:rPr lang="en-US" sz="1500" b="0" i="1" dirty="0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500" b="0" i="1" dirty="0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−3.0792</m:t>
                      </m:r>
                    </m:oMath>
                  </m:oMathPara>
                </a14:m>
                <a:endParaRPr lang="en-US" sz="1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25" y="5563394"/>
                <a:ext cx="4562475" cy="352854"/>
              </a:xfrm>
              <a:prstGeom prst="rect">
                <a:avLst/>
              </a:prstGeom>
              <a:blipFill rotWithShape="1">
                <a:blip r:embed="rId10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44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1981200" y="457994"/>
            <a:ext cx="5181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/>
              <a:t>G</a:t>
            </a:r>
            <a:r>
              <a:rPr lang="en-US" sz="3200" b="1" dirty="0" smtClean="0"/>
              <a:t>radient Descent Example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000" b="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b="0" i="1" dirty="0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+5</m:t>
                              </m:r>
                            </m:e>
                          </m:d>
                        </m:e>
                        <m:sup>
                          <m:r>
                            <a:rPr lang="en-US" sz="20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296194"/>
                <a:ext cx="28194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4343400" y="1877755"/>
            <a:ext cx="44196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300" dirty="0" smtClean="0"/>
              <a:t>For we to get to the global minimum which is </a:t>
            </a:r>
            <a:r>
              <a:rPr lang="en-US" sz="2300" dirty="0" smtClean="0">
                <a:solidFill>
                  <a:srgbClr val="FF0000"/>
                </a:solidFill>
              </a:rPr>
              <a:t>x = -5</a:t>
            </a:r>
            <a:r>
              <a:rPr lang="en-US" sz="2300" dirty="0" smtClean="0"/>
              <a:t>, we need to perform more iterations using same value for the learning rate.</a:t>
            </a:r>
            <a:endParaRPr lang="en-US" sz="23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96304"/>
            <a:ext cx="4103680" cy="412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4343400" y="4588689"/>
            <a:ext cx="46482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300" dirty="0" smtClean="0"/>
              <a:t>Large step widths or learning rate may help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300" dirty="0" smtClean="0"/>
              <a:t>Too large rates cause overshooting and instability</a:t>
            </a:r>
          </a:p>
        </p:txBody>
      </p:sp>
    </p:spTree>
    <p:extLst>
      <p:ext uri="{BB962C8B-B14F-4D97-AF65-F5344CB8AC3E}">
        <p14:creationId xmlns:p14="http://schemas.microsoft.com/office/powerpoint/2010/main" val="76220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1"/>
          <p:cNvSpPr/>
          <p:nvPr/>
        </p:nvSpPr>
        <p:spPr>
          <a:xfrm>
            <a:off x="3124200" y="594122"/>
            <a:ext cx="31242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/>
              <a:t>Gradient Descent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200" y="1791137"/>
            <a:ext cx="883920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itchFamily="34" charset="0"/>
              <a:buChar char="•"/>
            </a:pPr>
            <a:r>
              <a:rPr lang="en-US" sz="3000" dirty="0" smtClean="0"/>
              <a:t>Most common error minimization in machine learning 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000" dirty="0" smtClean="0"/>
              <a:t>Virtually any problem allows to derive a gradient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3000" dirty="0" smtClean="0"/>
              <a:t>Can deal with many parameters (e.g. In neural networks)</a:t>
            </a:r>
          </a:p>
        </p:txBody>
      </p:sp>
    </p:spTree>
    <p:extLst>
      <p:ext uri="{BB962C8B-B14F-4D97-AF65-F5344CB8AC3E}">
        <p14:creationId xmlns:p14="http://schemas.microsoft.com/office/powerpoint/2010/main" val="1560251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610394"/>
            <a:ext cx="2524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References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8"/>
          <p:cNvSpPr txBox="1"/>
          <p:nvPr/>
        </p:nvSpPr>
        <p:spPr>
          <a:xfrm>
            <a:off x="304801" y="1219994"/>
            <a:ext cx="86868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1</a:t>
            </a: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 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Richard </a:t>
            </a: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Szeliski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 (2017). Computer Vision: Algorithms and Applications. Springer</a:t>
            </a:r>
            <a:endParaRPr lang="en-US" sz="20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2. Géron, A. (2019). Hands-On Machine Learning with Scikit-Learn, Keras, and TensorFlow. O'Reilly Media.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3. </a:t>
            </a: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Aggarwal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C.C. (2018). Neural Networks and Deep Learning. Springer</a:t>
            </a:r>
            <a:endParaRPr lang="en-US" sz="20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4. Goodfellow, I., Bengio, Y., &amp; Courville, A. (2016). Deep Learning. MIT Press.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5. Hastie, T., Tibshirani, R., &amp; Friedman, J. (2009). The Elements of Statistical Learning: Data Mining, Inference, and Prediction. Springer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 startAt="6"/>
            </a:pP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Gulli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A, Pal, S. (2017). Deep Learning with Keras. </a:t>
            </a: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Packt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Publishing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 startAt="6"/>
            </a:pP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Montavon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G. Orr, G. Muller, K.K. (2012). Neural Networks: Tricks of the Trade. Springer.</a:t>
            </a:r>
            <a:endParaRPr lang="en-US" sz="20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68351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/>
          <p:nvPr/>
        </p:nvSpPr>
        <p:spPr>
          <a:xfrm>
            <a:off x="3627438" y="3282950"/>
            <a:ext cx="1935162" cy="6048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The End! </a:t>
            </a:r>
          </a:p>
        </p:txBody>
      </p:sp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594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762000" y="1449388"/>
            <a:ext cx="7872413" cy="487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2500" b="1" dirty="0"/>
              <a:t>Viewpoint </a:t>
            </a:r>
            <a:r>
              <a:rPr lang="en-US" sz="2500" b="1" dirty="0" smtClean="0"/>
              <a:t>Variation</a:t>
            </a:r>
            <a:endParaRPr lang="en-US" sz="2500" dirty="0"/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99" y="2972594"/>
            <a:ext cx="8459501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/>
          <p:nvPr/>
        </p:nvSpPr>
        <p:spPr>
          <a:xfrm>
            <a:off x="219075" y="855663"/>
            <a:ext cx="8620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Recall from the last class: Problems of Recognition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62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762000" y="1449388"/>
            <a:ext cx="7872413" cy="76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500" b="1" dirty="0" smtClean="0"/>
              <a:t>Illumination</a:t>
            </a:r>
            <a:endParaRPr lang="en-US" sz="2500" dirty="0" smtClean="0"/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22" y="2515394"/>
            <a:ext cx="8879978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/>
          <p:nvPr/>
        </p:nvSpPr>
        <p:spPr>
          <a:xfrm>
            <a:off x="219075" y="838994"/>
            <a:ext cx="8620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Recall from the last class: Problems of Recognition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46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762000" y="1296988"/>
            <a:ext cx="7872413" cy="1142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500" b="1" dirty="0" smtClean="0"/>
              <a:t>Deformation</a:t>
            </a:r>
            <a:endParaRPr lang="en-US" sz="2500" dirty="0" smtClean="0"/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7" y="2591594"/>
            <a:ext cx="8377672" cy="238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/>
          <p:nvPr/>
        </p:nvSpPr>
        <p:spPr>
          <a:xfrm>
            <a:off x="219075" y="855663"/>
            <a:ext cx="8620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Recall from the last class: Problems of Recognition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96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762000" y="1449388"/>
            <a:ext cx="7872413" cy="83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500" b="1" dirty="0" smtClean="0"/>
              <a:t>Occlusion</a:t>
            </a:r>
            <a:endParaRPr lang="en-US" sz="2500" dirty="0" smtClean="0"/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5394"/>
            <a:ext cx="8689629" cy="243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/>
          <p:nvPr/>
        </p:nvSpPr>
        <p:spPr>
          <a:xfrm>
            <a:off x="219075" y="855663"/>
            <a:ext cx="8620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Recall from the last class: Problems of Recognition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56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762000" y="1410891"/>
            <a:ext cx="7872413" cy="57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500" b="1" dirty="0"/>
              <a:t>Background </a:t>
            </a:r>
            <a:r>
              <a:rPr lang="en-US" sz="2500" b="1" dirty="0" smtClean="0"/>
              <a:t>Clutter</a:t>
            </a:r>
            <a:endParaRPr lang="en-US" sz="2500" dirty="0" smtClean="0"/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1594"/>
            <a:ext cx="85344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/>
          <p:cNvSpPr/>
          <p:nvPr/>
        </p:nvSpPr>
        <p:spPr>
          <a:xfrm>
            <a:off x="219075" y="855663"/>
            <a:ext cx="8620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Recall from the last class: Problems of Recognition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186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1702</TotalTime>
  <Words>2705</Words>
  <Application>Microsoft Office PowerPoint</Application>
  <PresentationFormat>Custom</PresentationFormat>
  <Paragraphs>266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Grace Nneji</dc:creator>
  <cp:lastModifiedBy>PC</cp:lastModifiedBy>
  <cp:revision>113</cp:revision>
  <dcterms:created xsi:type="dcterms:W3CDTF">2023-07-04T05:00:23Z</dcterms:created>
  <dcterms:modified xsi:type="dcterms:W3CDTF">2024-10-13T05:00:44Z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642B7A3ED9FC43DB8FC2C5A276DABA43</vt:lpwstr>
  </property>
  <property fmtid="{D5CDD505-2E9C-101B-9397-08002B2CF9AE}" pid="3" name="KSOProductBuildVer">
    <vt:lpwstr>1033-11.2.0.11537</vt:lpwstr>
  </property>
</Properties>
</file>